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1"/>
  </p:notesMasterIdLst>
  <p:sldIdLst>
    <p:sldId id="256" r:id="rId2"/>
    <p:sldId id="282" r:id="rId3"/>
    <p:sldId id="1080" r:id="rId4"/>
    <p:sldId id="1044" r:id="rId5"/>
    <p:sldId id="1074" r:id="rId6"/>
    <p:sldId id="1075" r:id="rId7"/>
    <p:sldId id="1076" r:id="rId8"/>
    <p:sldId id="1077" r:id="rId9"/>
    <p:sldId id="1078" r:id="rId10"/>
    <p:sldId id="1045" r:id="rId11"/>
    <p:sldId id="1079" r:id="rId12"/>
    <p:sldId id="1081" r:id="rId13"/>
    <p:sldId id="1082" r:id="rId14"/>
    <p:sldId id="1083" r:id="rId15"/>
    <p:sldId id="602" r:id="rId16"/>
    <p:sldId id="273" r:id="rId17"/>
    <p:sldId id="274" r:id="rId18"/>
    <p:sldId id="275" r:id="rId19"/>
    <p:sldId id="27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22C3F8C-7C3C-471F-8BFC-C71D47FE74E3}">
          <p14:sldIdLst>
            <p14:sldId id="256"/>
            <p14:sldId id="282"/>
            <p14:sldId id="1080"/>
            <p14:sldId id="1044"/>
            <p14:sldId id="1074"/>
            <p14:sldId id="1075"/>
            <p14:sldId id="1076"/>
            <p14:sldId id="1077"/>
            <p14:sldId id="1078"/>
            <p14:sldId id="1045"/>
            <p14:sldId id="1079"/>
            <p14:sldId id="1081"/>
            <p14:sldId id="1082"/>
            <p14:sldId id="1083"/>
            <p14:sldId id="602"/>
            <p14:sldId id="273"/>
            <p14:sldId id="274"/>
            <p14:sldId id="275"/>
            <p14:sldId id="27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21022F"/>
    <a:srgbClr val="160223"/>
    <a:srgbClr val="2C0346"/>
    <a:srgbClr val="3F003F"/>
    <a:srgbClr val="FFFF99"/>
    <a:srgbClr val="00003F"/>
    <a:srgbClr val="0000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269EB0-6FE2-491E-8466-7452F0AF3C39}" v="2" dt="2025-01-16T22:12:01.4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447" autoAdjust="0"/>
  </p:normalViewPr>
  <p:slideViewPr>
    <p:cSldViewPr snapToGrid="0">
      <p:cViewPr varScale="1">
        <p:scale>
          <a:sx n="102" d="100"/>
          <a:sy n="102" d="100"/>
        </p:scale>
        <p:origin x="1866" y="31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glas Harder" userId="2b8d8b750cb213a7" providerId="LiveId" clId="{A2269EB0-6FE2-491E-8466-7452F0AF3C39}"/>
    <pc:docChg chg="custSel modSld">
      <pc:chgData name="Douglas Harder" userId="2b8d8b750cb213a7" providerId="LiveId" clId="{A2269EB0-6FE2-491E-8466-7452F0AF3C39}" dt="2025-01-17T15:43:10.155" v="6" actId="14100"/>
      <pc:docMkLst>
        <pc:docMk/>
      </pc:docMkLst>
      <pc:sldChg chg="delSp modTransition modAnim">
        <pc:chgData name="Douglas Harder" userId="2b8d8b750cb213a7" providerId="LiveId" clId="{A2269EB0-6FE2-491E-8466-7452F0AF3C39}" dt="2025-01-16T22:12:01.456" v="2"/>
        <pc:sldMkLst>
          <pc:docMk/>
          <pc:sldMk cId="656847970" sldId="256"/>
        </pc:sldMkLst>
        <pc:picChg chg="del">
          <ac:chgData name="Douglas Harder" userId="2b8d8b750cb213a7" providerId="LiveId" clId="{A2269EB0-6FE2-491E-8466-7452F0AF3C39}" dt="2025-01-16T22:12:01.456" v="2"/>
          <ac:picMkLst>
            <pc:docMk/>
            <pc:sldMk cId="656847970" sldId="256"/>
            <ac:picMk id="4" creationId="{C98AA277-D76F-4D81-ADCB-6D372BE54A5D}"/>
          </ac:picMkLst>
        </pc:picChg>
      </pc:sldChg>
      <pc:sldChg chg="delSp modTransition modAnim">
        <pc:chgData name="Douglas Harder" userId="2b8d8b750cb213a7" providerId="LiveId" clId="{A2269EB0-6FE2-491E-8466-7452F0AF3C39}" dt="2025-01-16T22:12:01.456" v="2"/>
        <pc:sldMkLst>
          <pc:docMk/>
          <pc:sldMk cId="1740462976" sldId="273"/>
        </pc:sldMkLst>
        <pc:picChg chg="del">
          <ac:chgData name="Douglas Harder" userId="2b8d8b750cb213a7" providerId="LiveId" clId="{A2269EB0-6FE2-491E-8466-7452F0AF3C39}" dt="2025-01-16T22:12:01.456" v="2"/>
          <ac:picMkLst>
            <pc:docMk/>
            <pc:sldMk cId="1740462976" sldId="273"/>
            <ac:picMk id="5" creationId="{928CDBF0-D9DC-4A82-87AE-A279DFA76CF4}"/>
          </ac:picMkLst>
        </pc:picChg>
      </pc:sldChg>
      <pc:sldChg chg="delSp modTransition modAnim">
        <pc:chgData name="Douglas Harder" userId="2b8d8b750cb213a7" providerId="LiveId" clId="{A2269EB0-6FE2-491E-8466-7452F0AF3C39}" dt="2025-01-16T22:12:01.456" v="2"/>
        <pc:sldMkLst>
          <pc:docMk/>
          <pc:sldMk cId="886795597" sldId="274"/>
        </pc:sldMkLst>
        <pc:picChg chg="del">
          <ac:chgData name="Douglas Harder" userId="2b8d8b750cb213a7" providerId="LiveId" clId="{A2269EB0-6FE2-491E-8466-7452F0AF3C39}" dt="2025-01-16T22:12:01.456" v="2"/>
          <ac:picMkLst>
            <pc:docMk/>
            <pc:sldMk cId="886795597" sldId="274"/>
            <ac:picMk id="7" creationId="{718CC8B1-5C10-42BE-A05E-D186C74E8F28}"/>
          </ac:picMkLst>
        </pc:picChg>
      </pc:sldChg>
      <pc:sldChg chg="delSp modTransition modAnim">
        <pc:chgData name="Douglas Harder" userId="2b8d8b750cb213a7" providerId="LiveId" clId="{A2269EB0-6FE2-491E-8466-7452F0AF3C39}" dt="2025-01-16T22:12:01.456" v="2"/>
        <pc:sldMkLst>
          <pc:docMk/>
          <pc:sldMk cId="1131585356" sldId="275"/>
        </pc:sldMkLst>
        <pc:picChg chg="del">
          <ac:chgData name="Douglas Harder" userId="2b8d8b750cb213a7" providerId="LiveId" clId="{A2269EB0-6FE2-491E-8466-7452F0AF3C39}" dt="2025-01-16T22:12:01.456" v="2"/>
          <ac:picMkLst>
            <pc:docMk/>
            <pc:sldMk cId="1131585356" sldId="275"/>
            <ac:picMk id="8" creationId="{D23E4374-F87D-4214-96CF-B496C02A7374}"/>
          </ac:picMkLst>
        </pc:picChg>
      </pc:sldChg>
      <pc:sldChg chg="delSp modTransition modAnim">
        <pc:chgData name="Douglas Harder" userId="2b8d8b750cb213a7" providerId="LiveId" clId="{A2269EB0-6FE2-491E-8466-7452F0AF3C39}" dt="2025-01-16T22:12:01.456" v="2"/>
        <pc:sldMkLst>
          <pc:docMk/>
          <pc:sldMk cId="4272497073" sldId="276"/>
        </pc:sldMkLst>
        <pc:picChg chg="del">
          <ac:chgData name="Douglas Harder" userId="2b8d8b750cb213a7" providerId="LiveId" clId="{A2269EB0-6FE2-491E-8466-7452F0AF3C39}" dt="2025-01-16T22:12:01.456" v="2"/>
          <ac:picMkLst>
            <pc:docMk/>
            <pc:sldMk cId="4272497073" sldId="276"/>
            <ac:picMk id="7" creationId="{552E99E1-BF8D-4AB8-B73F-CB7EA44F3DCA}"/>
          </ac:picMkLst>
        </pc:picChg>
      </pc:sldChg>
      <pc:sldChg chg="delSp modTransition modAnim">
        <pc:chgData name="Douglas Harder" userId="2b8d8b750cb213a7" providerId="LiveId" clId="{A2269EB0-6FE2-491E-8466-7452F0AF3C39}" dt="2025-01-16T22:12:01.456" v="2"/>
        <pc:sldMkLst>
          <pc:docMk/>
          <pc:sldMk cId="2835283541" sldId="282"/>
        </pc:sldMkLst>
        <pc:picChg chg="del">
          <ac:chgData name="Douglas Harder" userId="2b8d8b750cb213a7" providerId="LiveId" clId="{A2269EB0-6FE2-491E-8466-7452F0AF3C39}" dt="2025-01-16T22:12:01.456" v="2"/>
          <ac:picMkLst>
            <pc:docMk/>
            <pc:sldMk cId="2835283541" sldId="282"/>
            <ac:picMk id="6" creationId="{ED1909F5-8395-4CDF-BB53-B925099DB651}"/>
          </ac:picMkLst>
        </pc:picChg>
      </pc:sldChg>
      <pc:sldChg chg="delSp modTransition modAnim">
        <pc:chgData name="Douglas Harder" userId="2b8d8b750cb213a7" providerId="LiveId" clId="{A2269EB0-6FE2-491E-8466-7452F0AF3C39}" dt="2025-01-16T22:12:01.456" v="2"/>
        <pc:sldMkLst>
          <pc:docMk/>
          <pc:sldMk cId="2475975949" sldId="602"/>
        </pc:sldMkLst>
        <pc:picChg chg="del">
          <ac:chgData name="Douglas Harder" userId="2b8d8b750cb213a7" providerId="LiveId" clId="{A2269EB0-6FE2-491E-8466-7452F0AF3C39}" dt="2025-01-16T22:12:01.456" v="2"/>
          <ac:picMkLst>
            <pc:docMk/>
            <pc:sldMk cId="2475975949" sldId="602"/>
            <ac:picMk id="8" creationId="{22A304E0-24A6-47EF-B80B-6CF362D1D882}"/>
          </ac:picMkLst>
        </pc:picChg>
      </pc:sldChg>
      <pc:sldChg chg="delSp modTransition modAnim">
        <pc:chgData name="Douglas Harder" userId="2b8d8b750cb213a7" providerId="LiveId" clId="{A2269EB0-6FE2-491E-8466-7452F0AF3C39}" dt="2025-01-16T22:12:01.456" v="2"/>
        <pc:sldMkLst>
          <pc:docMk/>
          <pc:sldMk cId="1355167457" sldId="1044"/>
        </pc:sldMkLst>
        <pc:picChg chg="del">
          <ac:chgData name="Douglas Harder" userId="2b8d8b750cb213a7" providerId="LiveId" clId="{A2269EB0-6FE2-491E-8466-7452F0AF3C39}" dt="2025-01-16T22:12:01.456" v="2"/>
          <ac:picMkLst>
            <pc:docMk/>
            <pc:sldMk cId="1355167457" sldId="1044"/>
            <ac:picMk id="33" creationId="{3E165C7C-A5C6-46B7-8306-4DE4AE2810DF}"/>
          </ac:picMkLst>
        </pc:picChg>
      </pc:sldChg>
      <pc:sldChg chg="delSp modTransition modAnim">
        <pc:chgData name="Douglas Harder" userId="2b8d8b750cb213a7" providerId="LiveId" clId="{A2269EB0-6FE2-491E-8466-7452F0AF3C39}" dt="2025-01-16T22:12:01.456" v="2"/>
        <pc:sldMkLst>
          <pc:docMk/>
          <pc:sldMk cId="3140857764" sldId="1045"/>
        </pc:sldMkLst>
        <pc:picChg chg="del">
          <ac:chgData name="Douglas Harder" userId="2b8d8b750cb213a7" providerId="LiveId" clId="{A2269EB0-6FE2-491E-8466-7452F0AF3C39}" dt="2025-01-16T22:12:01.456" v="2"/>
          <ac:picMkLst>
            <pc:docMk/>
            <pc:sldMk cId="3140857764" sldId="1045"/>
            <ac:picMk id="13" creationId="{0E09C84B-4234-4FC0-AA91-D2C1CD9E3FDE}"/>
          </ac:picMkLst>
        </pc:picChg>
      </pc:sldChg>
      <pc:sldChg chg="delSp modTransition modAnim">
        <pc:chgData name="Douglas Harder" userId="2b8d8b750cb213a7" providerId="LiveId" clId="{A2269EB0-6FE2-491E-8466-7452F0AF3C39}" dt="2025-01-16T22:12:01.456" v="2"/>
        <pc:sldMkLst>
          <pc:docMk/>
          <pc:sldMk cId="4022641109" sldId="1074"/>
        </pc:sldMkLst>
        <pc:picChg chg="del">
          <ac:chgData name="Douglas Harder" userId="2b8d8b750cb213a7" providerId="LiveId" clId="{A2269EB0-6FE2-491E-8466-7452F0AF3C39}" dt="2025-01-16T22:12:01.456" v="2"/>
          <ac:picMkLst>
            <pc:docMk/>
            <pc:sldMk cId="4022641109" sldId="1074"/>
            <ac:picMk id="6" creationId="{AA1860EC-A002-42AC-80BF-1516F2DE93B8}"/>
          </ac:picMkLst>
        </pc:picChg>
      </pc:sldChg>
      <pc:sldChg chg="delSp modTransition modAnim">
        <pc:chgData name="Douglas Harder" userId="2b8d8b750cb213a7" providerId="LiveId" clId="{A2269EB0-6FE2-491E-8466-7452F0AF3C39}" dt="2025-01-16T22:12:01.456" v="2"/>
        <pc:sldMkLst>
          <pc:docMk/>
          <pc:sldMk cId="595200991" sldId="1075"/>
        </pc:sldMkLst>
        <pc:picChg chg="del">
          <ac:chgData name="Douglas Harder" userId="2b8d8b750cb213a7" providerId="LiveId" clId="{A2269EB0-6FE2-491E-8466-7452F0AF3C39}" dt="2025-01-16T22:12:01.456" v="2"/>
          <ac:picMkLst>
            <pc:docMk/>
            <pc:sldMk cId="595200991" sldId="1075"/>
            <ac:picMk id="5" creationId="{8E40103C-5E84-4363-88FE-9B99BE4BE2AD}"/>
          </ac:picMkLst>
        </pc:picChg>
      </pc:sldChg>
      <pc:sldChg chg="delSp modTransition modAnim">
        <pc:chgData name="Douglas Harder" userId="2b8d8b750cb213a7" providerId="LiveId" clId="{A2269EB0-6FE2-491E-8466-7452F0AF3C39}" dt="2025-01-16T22:12:01.456" v="2"/>
        <pc:sldMkLst>
          <pc:docMk/>
          <pc:sldMk cId="3663355281" sldId="1076"/>
        </pc:sldMkLst>
        <pc:picChg chg="del">
          <ac:chgData name="Douglas Harder" userId="2b8d8b750cb213a7" providerId="LiveId" clId="{A2269EB0-6FE2-491E-8466-7452F0AF3C39}" dt="2025-01-16T22:12:01.456" v="2"/>
          <ac:picMkLst>
            <pc:docMk/>
            <pc:sldMk cId="3663355281" sldId="1076"/>
            <ac:picMk id="8" creationId="{FDC32921-3B16-47A6-8944-FC84A1352FF9}"/>
          </ac:picMkLst>
        </pc:picChg>
      </pc:sldChg>
      <pc:sldChg chg="delSp modTransition modAnim">
        <pc:chgData name="Douglas Harder" userId="2b8d8b750cb213a7" providerId="LiveId" clId="{A2269EB0-6FE2-491E-8466-7452F0AF3C39}" dt="2025-01-16T22:12:01.456" v="2"/>
        <pc:sldMkLst>
          <pc:docMk/>
          <pc:sldMk cId="900722667" sldId="1077"/>
        </pc:sldMkLst>
        <pc:picChg chg="del">
          <ac:chgData name="Douglas Harder" userId="2b8d8b750cb213a7" providerId="LiveId" clId="{A2269EB0-6FE2-491E-8466-7452F0AF3C39}" dt="2025-01-16T22:12:01.456" v="2"/>
          <ac:picMkLst>
            <pc:docMk/>
            <pc:sldMk cId="900722667" sldId="1077"/>
            <ac:picMk id="6" creationId="{391499ED-6175-4C48-8D9B-DA2F0F7F53D9}"/>
          </ac:picMkLst>
        </pc:picChg>
      </pc:sldChg>
      <pc:sldChg chg="delSp modTransition modAnim">
        <pc:chgData name="Douglas Harder" userId="2b8d8b750cb213a7" providerId="LiveId" clId="{A2269EB0-6FE2-491E-8466-7452F0AF3C39}" dt="2025-01-16T22:12:01.456" v="2"/>
        <pc:sldMkLst>
          <pc:docMk/>
          <pc:sldMk cId="1333500355" sldId="1078"/>
        </pc:sldMkLst>
        <pc:picChg chg="del">
          <ac:chgData name="Douglas Harder" userId="2b8d8b750cb213a7" providerId="LiveId" clId="{A2269EB0-6FE2-491E-8466-7452F0AF3C39}" dt="2025-01-16T22:12:01.456" v="2"/>
          <ac:picMkLst>
            <pc:docMk/>
            <pc:sldMk cId="1333500355" sldId="1078"/>
            <ac:picMk id="5" creationId="{98786AC5-C967-408F-A9E7-0C2FBC9F6B5E}"/>
          </ac:picMkLst>
        </pc:picChg>
      </pc:sldChg>
      <pc:sldChg chg="delSp modSp mod modTransition modAnim">
        <pc:chgData name="Douglas Harder" userId="2b8d8b750cb213a7" providerId="LiveId" clId="{A2269EB0-6FE2-491E-8466-7452F0AF3C39}" dt="2025-01-17T15:43:06.591" v="5" actId="14100"/>
        <pc:sldMkLst>
          <pc:docMk/>
          <pc:sldMk cId="3057601588" sldId="1079"/>
        </pc:sldMkLst>
        <pc:spChg chg="mod">
          <ac:chgData name="Douglas Harder" userId="2b8d8b750cb213a7" providerId="LiveId" clId="{A2269EB0-6FE2-491E-8466-7452F0AF3C39}" dt="2025-01-17T15:43:06.591" v="5" actId="14100"/>
          <ac:spMkLst>
            <pc:docMk/>
            <pc:sldMk cId="3057601588" sldId="1079"/>
            <ac:spMk id="3" creationId="{00000000-0000-0000-0000-000000000000}"/>
          </ac:spMkLst>
        </pc:spChg>
        <pc:picChg chg="del">
          <ac:chgData name="Douglas Harder" userId="2b8d8b750cb213a7" providerId="LiveId" clId="{A2269EB0-6FE2-491E-8466-7452F0AF3C39}" dt="2025-01-16T22:12:01.456" v="2"/>
          <ac:picMkLst>
            <pc:docMk/>
            <pc:sldMk cId="3057601588" sldId="1079"/>
            <ac:picMk id="10" creationId="{5D4B440A-6DFC-4E46-833F-52DB4857343B}"/>
          </ac:picMkLst>
        </pc:picChg>
      </pc:sldChg>
      <pc:sldChg chg="delSp modTransition modAnim">
        <pc:chgData name="Douglas Harder" userId="2b8d8b750cb213a7" providerId="LiveId" clId="{A2269EB0-6FE2-491E-8466-7452F0AF3C39}" dt="2025-01-16T22:12:01.456" v="2"/>
        <pc:sldMkLst>
          <pc:docMk/>
          <pc:sldMk cId="3550680825" sldId="1080"/>
        </pc:sldMkLst>
        <pc:picChg chg="del">
          <ac:chgData name="Douglas Harder" userId="2b8d8b750cb213a7" providerId="LiveId" clId="{A2269EB0-6FE2-491E-8466-7452F0AF3C39}" dt="2025-01-16T22:12:01.456" v="2"/>
          <ac:picMkLst>
            <pc:docMk/>
            <pc:sldMk cId="3550680825" sldId="1080"/>
            <ac:picMk id="11" creationId="{6EDA1390-ADA3-471E-B153-8E7ECB828D94}"/>
          </ac:picMkLst>
        </pc:picChg>
      </pc:sldChg>
      <pc:sldChg chg="delSp modSp mod modTransition modAnim">
        <pc:chgData name="Douglas Harder" userId="2b8d8b750cb213a7" providerId="LiveId" clId="{A2269EB0-6FE2-491E-8466-7452F0AF3C39}" dt="2025-01-17T15:43:10.155" v="6" actId="14100"/>
        <pc:sldMkLst>
          <pc:docMk/>
          <pc:sldMk cId="1436438154" sldId="1081"/>
        </pc:sldMkLst>
        <pc:spChg chg="mod">
          <ac:chgData name="Douglas Harder" userId="2b8d8b750cb213a7" providerId="LiveId" clId="{A2269EB0-6FE2-491E-8466-7452F0AF3C39}" dt="2025-01-17T15:43:10.155" v="6" actId="14100"/>
          <ac:spMkLst>
            <pc:docMk/>
            <pc:sldMk cId="1436438154" sldId="1081"/>
            <ac:spMk id="3" creationId="{40243D9B-2C11-45CA-AE3B-8FCD8A403FE7}"/>
          </ac:spMkLst>
        </pc:spChg>
        <pc:picChg chg="del">
          <ac:chgData name="Douglas Harder" userId="2b8d8b750cb213a7" providerId="LiveId" clId="{A2269EB0-6FE2-491E-8466-7452F0AF3C39}" dt="2025-01-16T22:12:01.456" v="2"/>
          <ac:picMkLst>
            <pc:docMk/>
            <pc:sldMk cId="1436438154" sldId="1081"/>
            <ac:picMk id="8" creationId="{C71A5FC8-49A5-4DA0-BFFE-8836C39609A8}"/>
          </ac:picMkLst>
        </pc:picChg>
      </pc:sldChg>
      <pc:sldChg chg="delSp modTransition modAnim">
        <pc:chgData name="Douglas Harder" userId="2b8d8b750cb213a7" providerId="LiveId" clId="{A2269EB0-6FE2-491E-8466-7452F0AF3C39}" dt="2025-01-16T22:12:01.456" v="2"/>
        <pc:sldMkLst>
          <pc:docMk/>
          <pc:sldMk cId="3319682111" sldId="1082"/>
        </pc:sldMkLst>
        <pc:picChg chg="del">
          <ac:chgData name="Douglas Harder" userId="2b8d8b750cb213a7" providerId="LiveId" clId="{A2269EB0-6FE2-491E-8466-7452F0AF3C39}" dt="2025-01-16T22:12:01.456" v="2"/>
          <ac:picMkLst>
            <pc:docMk/>
            <pc:sldMk cId="3319682111" sldId="1082"/>
            <ac:picMk id="24" creationId="{13965CC3-0E9A-4325-8E2D-D6B8EF995E6A}"/>
          </ac:picMkLst>
        </pc:picChg>
      </pc:sldChg>
      <pc:sldChg chg="delSp modTransition modAnim">
        <pc:chgData name="Douglas Harder" userId="2b8d8b750cb213a7" providerId="LiveId" clId="{A2269EB0-6FE2-491E-8466-7452F0AF3C39}" dt="2025-01-16T22:12:01.456" v="2"/>
        <pc:sldMkLst>
          <pc:docMk/>
          <pc:sldMk cId="2660448698" sldId="1083"/>
        </pc:sldMkLst>
        <pc:picChg chg="del">
          <ac:chgData name="Douglas Harder" userId="2b8d8b750cb213a7" providerId="LiveId" clId="{A2269EB0-6FE2-491E-8466-7452F0AF3C39}" dt="2025-01-16T22:12:01.456" v="2"/>
          <ac:picMkLst>
            <pc:docMk/>
            <pc:sldMk cId="2660448698" sldId="1083"/>
            <ac:picMk id="7" creationId="{31A7EE1A-8256-4D6F-8378-BC4EA5E10DE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D216B2-ACBC-44B0-85F7-759020758E26}" type="datetimeFigureOut">
              <a:rPr lang="en-CA" smtClean="0"/>
              <a:t>2025-01-17</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0ACAB6-06A0-453C-A925-AEEA3DA9F518}" type="slidenum">
              <a:rPr lang="en-CA" smtClean="0"/>
              <a:t>‹#›</a:t>
            </a:fld>
            <a:endParaRPr lang="en-CA"/>
          </a:p>
        </p:txBody>
      </p:sp>
    </p:spTree>
    <p:extLst>
      <p:ext uri="{BB962C8B-B14F-4D97-AF65-F5344CB8AC3E}">
        <p14:creationId xmlns:p14="http://schemas.microsoft.com/office/powerpoint/2010/main" val="2001063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2.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35375"/>
            <a:ext cx="7772400" cy="1470025"/>
          </a:xfrm>
        </p:spPr>
        <p:txBody>
          <a:bodyPr/>
          <a:lstStyle>
            <a:lvl1pPr>
              <a:defRPr b="1"/>
            </a:lvl1pPr>
          </a:lstStyle>
          <a:p>
            <a:r>
              <a:rPr lang="en-US"/>
              <a:t>Click to edit Master title style</a:t>
            </a:r>
            <a:endParaRPr lang="en-CA"/>
          </a:p>
        </p:txBody>
      </p:sp>
      <p:sp>
        <p:nvSpPr>
          <p:cNvPr id="11" name="Text Box 14"/>
          <p:cNvSpPr txBox="1">
            <a:spLocks noChangeArrowheads="1"/>
          </p:cNvSpPr>
          <p:nvPr userDrawn="1"/>
        </p:nvSpPr>
        <p:spPr bwMode="auto">
          <a:xfrm>
            <a:off x="2286000" y="641092"/>
            <a:ext cx="6553200" cy="40008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nchor="ctr">
            <a:spAutoFit/>
          </a:bodyPr>
          <a:lstStyle/>
          <a:p>
            <a:pPr algn="ctr" fontAlgn="auto">
              <a:spcBef>
                <a:spcPts val="0"/>
              </a:spcBef>
              <a:spcAft>
                <a:spcPts val="0"/>
              </a:spcAft>
              <a:defRPr/>
            </a:pPr>
            <a:r>
              <a:rPr lang="en-US" sz="2000" cap="small" baseline="0" dirty="0" err="1">
                <a:solidFill>
                  <a:schemeClr val="bg1"/>
                </a:solidFill>
                <a:latin typeface="Constantia" panose="02030602050306030303" pitchFamily="18" charset="0"/>
                <a:cs typeface="Arial" pitchFamily="34" charset="0"/>
              </a:rPr>
              <a:t>ece</a:t>
            </a:r>
            <a:r>
              <a:rPr lang="en-US" sz="2000" cap="small" baseline="0" dirty="0">
                <a:solidFill>
                  <a:schemeClr val="bg1"/>
                </a:solidFill>
                <a:latin typeface="Constantia" panose="02030602050306030303" pitchFamily="18" charset="0"/>
                <a:cs typeface="Arial" pitchFamily="34" charset="0"/>
              </a:rPr>
              <a:t> 204</a:t>
            </a:r>
            <a:r>
              <a:rPr lang="en-US" sz="2000" dirty="0">
                <a:solidFill>
                  <a:schemeClr val="bg1"/>
                </a:solidFill>
                <a:latin typeface="Georgia" panose="02040502050405020303" pitchFamily="18" charset="0"/>
                <a:cs typeface="Arial" pitchFamily="34" charset="0"/>
              </a:rPr>
              <a:t> </a:t>
            </a:r>
            <a:r>
              <a:rPr lang="en-US" sz="2000" i="1" dirty="0">
                <a:solidFill>
                  <a:schemeClr val="bg1"/>
                </a:solidFill>
                <a:latin typeface="Georgia" panose="02040502050405020303" pitchFamily="18" charset="0"/>
                <a:cs typeface="Arial" pitchFamily="34" charset="0"/>
              </a:rPr>
              <a:t>Numerical methods</a:t>
            </a:r>
          </a:p>
        </p:txBody>
      </p:sp>
      <p:sp>
        <p:nvSpPr>
          <p:cNvPr id="12" name="Text Box 14"/>
          <p:cNvSpPr txBox="1">
            <a:spLocks noChangeArrowheads="1"/>
          </p:cNvSpPr>
          <p:nvPr userDrawn="1"/>
        </p:nvSpPr>
        <p:spPr bwMode="auto">
          <a:xfrm>
            <a:off x="4724400" y="5758413"/>
            <a:ext cx="3886200" cy="74479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spAutoFit/>
          </a:bodyPr>
          <a:lstStyle/>
          <a:p>
            <a:pPr defTabSz="457112">
              <a:spcBef>
                <a:spcPct val="20000"/>
              </a:spcBef>
              <a:defRPr/>
            </a:pPr>
            <a:r>
              <a:rPr lang="en-US" sz="1600" b="0" kern="0" dirty="0">
                <a:solidFill>
                  <a:schemeClr val="bg1"/>
                </a:solidFill>
                <a:latin typeface="Georgia" panose="02040502050405020303" pitchFamily="18" charset="0"/>
                <a:ea typeface="ＭＳ Ｐゴシック" charset="-128"/>
                <a:cs typeface="Arial" pitchFamily="34" charset="0"/>
              </a:rPr>
              <a:t>Douglas Wilhelm Harder, LEL, </a:t>
            </a:r>
            <a:r>
              <a:rPr lang="en-US" sz="1600" b="0" kern="0" dirty="0" err="1">
                <a:solidFill>
                  <a:schemeClr val="bg1"/>
                </a:solidFill>
                <a:latin typeface="Georgia" panose="02040502050405020303" pitchFamily="18" charset="0"/>
                <a:ea typeface="ＭＳ Ｐゴシック" charset="-128"/>
                <a:cs typeface="Arial" pitchFamily="34" charset="0"/>
              </a:rPr>
              <a:t>M.Math</a:t>
            </a:r>
            <a:r>
              <a:rPr lang="en-US" sz="1600" b="0" kern="0" dirty="0">
                <a:solidFill>
                  <a:schemeClr val="bg1"/>
                </a:solidFill>
                <a:latin typeface="Georgia" panose="02040502050405020303" pitchFamily="18" charset="0"/>
                <a:ea typeface="ＭＳ Ｐゴシック" charset="-128"/>
                <a:cs typeface="Arial" pitchFamily="34" charset="0"/>
              </a:rPr>
              <a:t>.</a:t>
            </a:r>
          </a:p>
          <a:p>
            <a:pPr defTabSz="457112">
              <a:spcBef>
                <a:spcPct val="20000"/>
              </a:spcBef>
              <a:defRPr/>
            </a:pPr>
            <a:r>
              <a:rPr lang="en-US" sz="1100" kern="0" dirty="0">
                <a:solidFill>
                  <a:schemeClr val="bg1"/>
                </a:solidFill>
                <a:latin typeface="Georgia" panose="02040502050405020303" pitchFamily="18" charset="0"/>
                <a:ea typeface="ＭＳ Ｐゴシック" charset="-128"/>
                <a:cs typeface="Arial" pitchFamily="34" charset="0"/>
              </a:rPr>
              <a:t>dwharder@uwaterloo.ca</a:t>
            </a:r>
          </a:p>
          <a:p>
            <a:pPr defTabSz="457112">
              <a:spcBef>
                <a:spcPct val="20000"/>
              </a:spcBef>
              <a:defRPr/>
            </a:pPr>
            <a:r>
              <a:rPr lang="en-US" sz="1100" kern="0" dirty="0">
                <a:solidFill>
                  <a:schemeClr val="bg1"/>
                </a:solidFill>
                <a:latin typeface="Georgia" panose="02040502050405020303" pitchFamily="18" charset="0"/>
                <a:ea typeface="ＭＳ Ｐゴシック" charset="-128"/>
                <a:cs typeface="Arial" pitchFamily="34" charset="0"/>
              </a:rPr>
              <a:t>dwharder@gmail.com</a:t>
            </a:r>
            <a:endParaRPr lang="en-US" sz="1050" kern="0" dirty="0">
              <a:solidFill>
                <a:schemeClr val="bg1"/>
              </a:solidFill>
              <a:latin typeface="Georgia" panose="02040502050405020303" pitchFamily="18" charset="0"/>
              <a:ea typeface="ＭＳ Ｐゴシック" charset="-128"/>
              <a:cs typeface="Arial" pitchFamily="34" charset="0"/>
            </a:endParaRPr>
          </a:p>
        </p:txBody>
      </p:sp>
      <p:pic>
        <p:nvPicPr>
          <p:cNvPr id="13"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14"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11" y="-35696"/>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descr="C:\Users\Douglas\Desktop\mcpl.png"/>
          <p:cNvPicPr>
            <a:picLocks noChangeAspect="1" noChangeArrowheads="1"/>
          </p:cNvPicPr>
          <p:nvPr userDrawn="1"/>
        </p:nvPicPr>
        <p:blipFill>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629728" y="6089233"/>
            <a:ext cx="304800" cy="298449"/>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Douglas\Desktop\linc.gif"/>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37220" y="5410200"/>
            <a:ext cx="274922" cy="353348"/>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descr="C:\Users\Douglas\Desktop\Intelligence_Branch_(Canadian_Forces)_badge.png"/>
          <p:cNvPicPr>
            <a:picLocks noChangeAspect="1" noChangeArrowheads="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2662834" y="380301"/>
            <a:ext cx="271006" cy="34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67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p>
            <a:r>
              <a:rPr lang="en-US"/>
              <a:t>Taylor series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p>
            <a:r>
              <a:rPr lang="en-US"/>
              <a:t>Taylor series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3885486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anose="02040503050406030204" pitchFamily="18" charset="0"/>
                <a:ea typeface="Cambria" panose="02040503050406030204" pitchFamily="18" charset="0"/>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lvl1pPr algn="l">
              <a:defRPr>
                <a:latin typeface="Cambria" panose="02040503050406030204" pitchFamily="18" charset="0"/>
                <a:ea typeface="Cambria" panose="02040503050406030204" pitchFamily="18" charset="0"/>
              </a:defRPr>
            </a:lvl1pPr>
            <a:lvl2pPr algn="l">
              <a:defRPr>
                <a:latin typeface="Cambria" panose="02040503050406030204" pitchFamily="18" charset="0"/>
                <a:ea typeface="Cambria" panose="02040503050406030204" pitchFamily="18" charset="0"/>
              </a:defRPr>
            </a:lvl2pPr>
            <a:lvl3pPr algn="l">
              <a:defRPr>
                <a:latin typeface="Cambria" panose="02040503050406030204" pitchFamily="18" charset="0"/>
                <a:ea typeface="Cambria" panose="02040503050406030204" pitchFamily="18" charset="0"/>
              </a:defRPr>
            </a:lvl3pPr>
            <a:lvl4pPr algn="l">
              <a:defRPr>
                <a:latin typeface="Cambria" panose="02040503050406030204" pitchFamily="18" charset="0"/>
                <a:ea typeface="Cambria" panose="02040503050406030204" pitchFamily="18" charset="0"/>
              </a:defRPr>
            </a:lvl4pPr>
            <a:lvl5pPr algn="l">
              <a:defRPr>
                <a:latin typeface="Cambria" panose="02040503050406030204" pitchFamily="18" charset="0"/>
                <a:ea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11"/>
          </p:nvPr>
        </p:nvSpPr>
        <p:spPr/>
        <p:txBody>
          <a:bodyPr/>
          <a:lstStyle>
            <a:lvl1pPr>
              <a:defRPr>
                <a:latin typeface="Cambria" panose="02040503050406030204" pitchFamily="18" charset="0"/>
                <a:ea typeface="Cambria" panose="02040503050406030204" pitchFamily="18" charset="0"/>
              </a:defRPr>
            </a:lvl1pPr>
          </a:lstStyle>
          <a:p>
            <a:r>
              <a:rPr lang="en-US"/>
              <a:t>Taylor series</a:t>
            </a:r>
            <a:endParaRPr lang="en-CA" dirty="0"/>
          </a:p>
        </p:txBody>
      </p:sp>
      <p:sp>
        <p:nvSpPr>
          <p:cNvPr id="6" name="Slide Number Placeholder 5"/>
          <p:cNvSpPr>
            <a:spLocks noGrp="1"/>
          </p:cNvSpPr>
          <p:nvPr>
            <p:ph type="sldNum" sz="quarter" idx="12"/>
          </p:nvPr>
        </p:nvSpPr>
        <p:spPr>
          <a:xfrm>
            <a:off x="7239000" y="6356350"/>
            <a:ext cx="1066800" cy="365125"/>
          </a:xfrm>
        </p:spPr>
        <p:txBody>
          <a:bodyPr/>
          <a:lstStyle>
            <a:lvl1pPr>
              <a:defRPr>
                <a:latin typeface="Bookman Old Style" panose="02050604050505020204" pitchFamily="18" charset="0"/>
              </a:defRPr>
            </a:lvl1pPr>
          </a:lstStyle>
          <a:p>
            <a:fld id="{42EF6DC8-DA9C-4533-8A40-BB00A2545AF8}" type="slidenum">
              <a:rPr lang="en-CA" smtClean="0"/>
              <a:pPr/>
              <a:t>‹#›</a:t>
            </a:fld>
            <a:endParaRPr lang="en-CA"/>
          </a:p>
        </p:txBody>
      </p:sp>
    </p:spTree>
    <p:extLst>
      <p:ext uri="{BB962C8B-B14F-4D97-AF65-F5344CB8AC3E}">
        <p14:creationId xmlns:p14="http://schemas.microsoft.com/office/powerpoint/2010/main" val="3549279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FFFF9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a:t>Taylor series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502879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4648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Footer Placeholder 5"/>
          <p:cNvSpPr>
            <a:spLocks noGrp="1"/>
          </p:cNvSpPr>
          <p:nvPr>
            <p:ph type="ftr" sz="quarter" idx="11"/>
          </p:nvPr>
        </p:nvSpPr>
        <p:spPr/>
        <p:txBody>
          <a:bodyPr/>
          <a:lstStyle/>
          <a:p>
            <a:r>
              <a:rPr lang="en-US"/>
              <a:t>Taylor series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84195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Footer Placeholder 7"/>
          <p:cNvSpPr>
            <a:spLocks noGrp="1"/>
          </p:cNvSpPr>
          <p:nvPr>
            <p:ph type="ftr" sz="quarter" idx="11"/>
          </p:nvPr>
        </p:nvSpPr>
        <p:spPr/>
        <p:txBody>
          <a:bodyPr/>
          <a:lstStyle/>
          <a:p>
            <a:r>
              <a:rPr lang="en-US"/>
              <a:t>Taylor series</a:t>
            </a:r>
            <a:endParaRPr lang="en-CA"/>
          </a:p>
        </p:txBody>
      </p:sp>
      <p:sp>
        <p:nvSpPr>
          <p:cNvPr id="9" name="Slide Number Placeholder 8"/>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401949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4" name="Footer Placeholder 3"/>
          <p:cNvSpPr>
            <a:spLocks noGrp="1"/>
          </p:cNvSpPr>
          <p:nvPr>
            <p:ph type="ftr" sz="quarter" idx="11"/>
          </p:nvPr>
        </p:nvSpPr>
        <p:spPr/>
        <p:txBody>
          <a:bodyPr/>
          <a:lstStyle/>
          <a:p>
            <a:r>
              <a:rPr lang="en-US"/>
              <a:t>Taylor series</a:t>
            </a:r>
            <a:endParaRPr lang="en-CA"/>
          </a:p>
        </p:txBody>
      </p:sp>
      <p:sp>
        <p:nvSpPr>
          <p:cNvPr id="5" name="Slide Number Placeholder 4"/>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59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Taylor series</a:t>
            </a:r>
            <a:endParaRPr lang="en-CA"/>
          </a:p>
        </p:txBody>
      </p:sp>
      <p:sp>
        <p:nvSpPr>
          <p:cNvPr id="4" name="Slide Number Placeholder 3"/>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919714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Taylor series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187222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Taylor series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44501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3"/>
          </p:nvPr>
        </p:nvSpPr>
        <p:spPr>
          <a:xfrm>
            <a:off x="1952091" y="76200"/>
            <a:ext cx="6353710" cy="365125"/>
          </a:xfrm>
          <a:prstGeom prst="rect">
            <a:avLst/>
          </a:prstGeom>
        </p:spPr>
        <p:txBody>
          <a:bodyPr vert="horz" lIns="91440" tIns="45720" rIns="91440" bIns="45720" rtlCol="0" anchor="ctr"/>
          <a:lstStyle>
            <a:lvl1pPr algn="r">
              <a:defRPr sz="1600" b="0">
                <a:solidFill>
                  <a:schemeClr val="bg1"/>
                </a:solidFill>
                <a:latin typeface="Times New Roman" panose="02020603050405020304" pitchFamily="18" charset="0"/>
                <a:cs typeface="Times New Roman" panose="02020603050405020304" pitchFamily="18" charset="0"/>
              </a:defRPr>
            </a:lvl1pPr>
          </a:lstStyle>
          <a:p>
            <a:r>
              <a:rPr lang="en-US"/>
              <a:t>Taylor series</a:t>
            </a:r>
            <a:endParaRPr lang="en-CA" dirty="0"/>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a:defRPr sz="1200" b="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stStyle>
          <a:p>
            <a:fld id="{42EF6DC8-DA9C-4533-8A40-BB00A2545AF8}" type="slidenum">
              <a:rPr lang="en-CA" smtClean="0"/>
              <a:pPr/>
              <a:t>‹#›</a:t>
            </a:fld>
            <a:endParaRPr lang="en-CA"/>
          </a:p>
        </p:txBody>
      </p:sp>
      <p:pic>
        <p:nvPicPr>
          <p:cNvPr id="7" name="Picture 3"/>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r="75223"/>
          <a:stretch/>
        </p:blipFill>
        <p:spPr bwMode="auto">
          <a:xfrm>
            <a:off x="-36511" y="-27384"/>
            <a:ext cx="668809"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1422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3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2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1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0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19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18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23.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25.wmf"/><Relationship Id="rId5" Type="http://schemas.openxmlformats.org/officeDocument/2006/relationships/oleObject" Target="../embeddings/oleObject18.bin"/><Relationship Id="rId4" Type="http://schemas.openxmlformats.org/officeDocument/2006/relationships/image" Target="../media/image24.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9.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26.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9.wmf"/></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9.wmf"/><Relationship Id="rId5" Type="http://schemas.openxmlformats.org/officeDocument/2006/relationships/oleObject" Target="../embeddings/oleObject2.bin"/><Relationship Id="rId10" Type="http://schemas.openxmlformats.org/officeDocument/2006/relationships/image" Target="../media/image11.wmf"/><Relationship Id="rId4" Type="http://schemas.openxmlformats.org/officeDocument/2006/relationships/image" Target="../media/image8.wmf"/><Relationship Id="rId9"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oleObject" Target="../embeddings/oleObject10.bin"/><Relationship Id="rId3" Type="http://schemas.openxmlformats.org/officeDocument/2006/relationships/oleObject" Target="../embeddings/oleObject5.bin"/><Relationship Id="rId7" Type="http://schemas.openxmlformats.org/officeDocument/2006/relationships/oleObject" Target="../embeddings/oleObject7.bin"/><Relationship Id="rId12" Type="http://schemas.openxmlformats.org/officeDocument/2006/relationships/image" Target="../media/image16.wmf"/><Relationship Id="rId2" Type="http://schemas.openxmlformats.org/officeDocument/2006/relationships/slideLayout" Target="../slideLayouts/slideLayout2.xml"/><Relationship Id="rId16" Type="http://schemas.openxmlformats.org/officeDocument/2006/relationships/image" Target="../media/image18.wmf"/><Relationship Id="rId1" Type="http://schemas.openxmlformats.org/officeDocument/2006/relationships/tags" Target="../tags/tag2.xml"/><Relationship Id="rId6" Type="http://schemas.openxmlformats.org/officeDocument/2006/relationships/image" Target="../media/image13.wmf"/><Relationship Id="rId11" Type="http://schemas.openxmlformats.org/officeDocument/2006/relationships/oleObject" Target="../embeddings/oleObject9.bin"/><Relationship Id="rId5" Type="http://schemas.openxmlformats.org/officeDocument/2006/relationships/oleObject" Target="../embeddings/oleObject6.bin"/><Relationship Id="rId15" Type="http://schemas.openxmlformats.org/officeDocument/2006/relationships/oleObject" Target="../embeddings/oleObject11.bin"/><Relationship Id="rId10" Type="http://schemas.openxmlformats.org/officeDocument/2006/relationships/image" Target="../media/image15.wmf"/><Relationship Id="rId4" Type="http://schemas.openxmlformats.org/officeDocument/2006/relationships/image" Target="../media/image12.wmf"/><Relationship Id="rId9" Type="http://schemas.openxmlformats.org/officeDocument/2006/relationships/oleObject" Target="../embeddings/oleObject8.bin"/><Relationship Id="rId14" Type="http://schemas.openxmlformats.org/officeDocument/2006/relationships/image" Target="../media/image17.wmf"/></Relationships>
</file>

<file path=ppt/slides/_rels/slide5.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11.bin"/><Relationship Id="rId7" Type="http://schemas.openxmlformats.org/officeDocument/2006/relationships/oleObject" Target="../embeddings/oleObject7.bin"/><Relationship Id="rId12"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3.wmf"/><Relationship Id="rId11" Type="http://schemas.openxmlformats.org/officeDocument/2006/relationships/oleObject" Target="../embeddings/oleObject10.bin"/><Relationship Id="rId5" Type="http://schemas.openxmlformats.org/officeDocument/2006/relationships/oleObject" Target="../embeddings/oleObject6.bin"/><Relationship Id="rId10" Type="http://schemas.openxmlformats.org/officeDocument/2006/relationships/image" Target="../media/image16.wmf"/><Relationship Id="rId4" Type="http://schemas.openxmlformats.org/officeDocument/2006/relationships/image" Target="../media/image18.wmf"/><Relationship Id="rId9" Type="http://schemas.openxmlformats.org/officeDocument/2006/relationships/oleObject" Target="../embeddings/oleObject9.bin"/></Relationships>
</file>

<file path=ppt/slides/_rels/slide6.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11.bin"/><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6.wmf"/><Relationship Id="rId5" Type="http://schemas.openxmlformats.org/officeDocument/2006/relationships/oleObject" Target="../embeddings/oleObject9.bin"/><Relationship Id="rId4" Type="http://schemas.openxmlformats.org/officeDocument/2006/relationships/image" Target="../media/image18.wmf"/></Relationships>
</file>

<file path=ppt/slides/_rels/slide7.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20.wmf"/><Relationship Id="rId5" Type="http://schemas.openxmlformats.org/officeDocument/2006/relationships/oleObject" Target="../embeddings/oleObject13.bin"/><Relationship Id="rId10" Type="http://schemas.openxmlformats.org/officeDocument/2006/relationships/image" Target="../media/image22.wmf"/><Relationship Id="rId4" Type="http://schemas.openxmlformats.org/officeDocument/2006/relationships/image" Target="../media/image19.wmf"/><Relationship Id="rId9" Type="http://schemas.openxmlformats.org/officeDocument/2006/relationships/oleObject" Target="../embeddings/oleObject15.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9.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22.wmf"/><Relationship Id="rId5" Type="http://schemas.openxmlformats.org/officeDocument/2006/relationships/oleObject" Target="../embeddings/oleObject15.bin"/><Relationship Id="rId4" Type="http://schemas.openxmlformats.org/officeDocument/2006/relationships/image" Target="../media/image2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Taylor series</a:t>
            </a:r>
            <a:endParaRPr lang="en-CA" dirty="0"/>
          </a:p>
        </p:txBody>
      </p:sp>
      <p:sp>
        <p:nvSpPr>
          <p:cNvPr id="3" name="AutoShape 5" descr="File:L&amp;W Regt Badg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8" descr="https://army.ca/inf/linc.gi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10" descr="https://army.ca/inf/linc.gif"/>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656847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Taylor series</a:t>
            </a:r>
            <a:endParaRPr lang="en-CA" dirty="0"/>
          </a:p>
        </p:txBody>
      </p:sp>
      <p:sp>
        <p:nvSpPr>
          <p:cNvPr id="3" name="Content Placeholder 2"/>
          <p:cNvSpPr>
            <a:spLocks noGrp="1"/>
          </p:cNvSpPr>
          <p:nvPr>
            <p:ph idx="1"/>
          </p:nvPr>
        </p:nvSpPr>
        <p:spPr>
          <a:xfrm>
            <a:off x="457200" y="1600200"/>
            <a:ext cx="8534400" cy="4525963"/>
          </a:xfrm>
        </p:spPr>
        <p:txBody>
          <a:bodyPr/>
          <a:lstStyle/>
          <a:p>
            <a:r>
              <a:rPr lang="en-US" dirty="0"/>
              <a:t>Taylor series will generally be used to estimate the error of</a:t>
            </a:r>
            <a:br>
              <a:rPr lang="en-US" dirty="0"/>
            </a:br>
            <a:r>
              <a:rPr lang="en-US" dirty="0"/>
              <a:t>other techniques we will use</a:t>
            </a:r>
          </a:p>
          <a:p>
            <a:pPr lvl="1"/>
            <a:r>
              <a:rPr lang="en-US" dirty="0">
                <a:latin typeface="Times New Roman" panose="02020603050405020304" pitchFamily="18" charset="0"/>
              </a:rPr>
              <a:t>The error will be in terms of the absolute error, not relative</a:t>
            </a:r>
          </a:p>
          <a:p>
            <a:endParaRPr lang="en-US" dirty="0">
              <a:latin typeface="Times New Roman" panose="02020603050405020304" pitchFamily="18" charset="0"/>
            </a:endParaRPr>
          </a:p>
          <a:p>
            <a:pPr marL="457200" lvl="1" indent="0">
              <a:buNone/>
            </a:pPr>
            <a:endParaRPr lang="en-US" baseline="-25000" dirty="0">
              <a:latin typeface="Times New Roman" panose="02020603050405020304" pitchFamily="18" charset="0"/>
            </a:endParaRPr>
          </a:p>
          <a:p>
            <a:endParaRPr lang="en-US" dirty="0"/>
          </a:p>
          <a:p>
            <a:r>
              <a:rPr lang="en-US" dirty="0"/>
              <a:t>When we begin find approximations to solutions to initial-</a:t>
            </a:r>
            <a:br>
              <a:rPr lang="en-US" dirty="0"/>
            </a:br>
            <a:r>
              <a:rPr lang="en-US" dirty="0"/>
              <a:t>value problems,</a:t>
            </a:r>
            <a:br>
              <a:rPr lang="en-US" dirty="0"/>
            </a:br>
            <a:r>
              <a:rPr lang="en-US" dirty="0"/>
              <a:t>	Taylor series will be the basis of our formulas</a:t>
            </a:r>
            <a:endParaRPr lang="en-US" dirty="0">
              <a:latin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a:t>Taylor series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10</a:t>
            </a:fld>
            <a:endParaRPr lang="en-CA"/>
          </a:p>
        </p:txBody>
      </p:sp>
      <p:graphicFrame>
        <p:nvGraphicFramePr>
          <p:cNvPr id="11" name="Object 10">
            <a:extLst>
              <a:ext uri="{FF2B5EF4-FFF2-40B4-BE49-F238E27FC236}">
                <a16:creationId xmlns:a16="http://schemas.microsoft.com/office/drawing/2014/main" id="{A2B3C371-21DD-4947-ABFA-F8F53CFD6BA8}"/>
              </a:ext>
            </a:extLst>
          </p:cNvPr>
          <p:cNvGraphicFramePr>
            <a:graphicFrameLocks noChangeAspect="1"/>
          </p:cNvGraphicFramePr>
          <p:nvPr>
            <p:extLst>
              <p:ext uri="{D42A27DB-BD31-4B8C-83A1-F6EECF244321}">
                <p14:modId xmlns:p14="http://schemas.microsoft.com/office/powerpoint/2010/main" val="1751259854"/>
              </p:ext>
            </p:extLst>
          </p:nvPr>
        </p:nvGraphicFramePr>
        <p:xfrm>
          <a:off x="3460484" y="2724194"/>
          <a:ext cx="1668462" cy="769937"/>
        </p:xfrm>
        <a:graphic>
          <a:graphicData uri="http://schemas.openxmlformats.org/presentationml/2006/ole">
            <mc:AlternateContent xmlns:mc="http://schemas.openxmlformats.org/markup-compatibility/2006">
              <mc:Choice xmlns:v="urn:schemas-microsoft-com:vml" Requires="v">
                <p:oleObj name="Equation" r:id="rId3" imgW="749160" imgH="342720" progId="Equation.DSMT4">
                  <p:embed/>
                </p:oleObj>
              </mc:Choice>
              <mc:Fallback>
                <p:oleObj name="Equation" r:id="rId3" imgW="749160" imgH="342720" progId="Equation.DSMT4">
                  <p:embed/>
                  <p:pic>
                    <p:nvPicPr>
                      <p:cNvPr id="11" name="Object 10">
                        <a:extLst>
                          <a:ext uri="{FF2B5EF4-FFF2-40B4-BE49-F238E27FC236}">
                            <a16:creationId xmlns:a16="http://schemas.microsoft.com/office/drawing/2014/main" id="{A2B3C371-21DD-4947-ABFA-F8F53CFD6BA8}"/>
                          </a:ext>
                        </a:extLst>
                      </p:cNvPr>
                      <p:cNvPicPr/>
                      <p:nvPr/>
                    </p:nvPicPr>
                    <p:blipFill>
                      <a:blip r:embed="rId4"/>
                      <a:stretch>
                        <a:fillRect/>
                      </a:stretch>
                    </p:blipFill>
                    <p:spPr>
                      <a:xfrm>
                        <a:off x="3460484" y="2724194"/>
                        <a:ext cx="1668462" cy="769937"/>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3140857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Taylor series</a:t>
            </a:r>
            <a:endParaRPr lang="en-CA" dirty="0"/>
          </a:p>
        </p:txBody>
      </p:sp>
      <p:sp>
        <p:nvSpPr>
          <p:cNvPr id="3" name="Content Placeholder 2"/>
          <p:cNvSpPr>
            <a:spLocks noGrp="1"/>
          </p:cNvSpPr>
          <p:nvPr>
            <p:ph idx="1"/>
          </p:nvPr>
        </p:nvSpPr>
        <p:spPr>
          <a:xfrm>
            <a:off x="457200" y="1600200"/>
            <a:ext cx="8534400" cy="5356781"/>
          </a:xfrm>
        </p:spPr>
        <p:txBody>
          <a:bodyPr>
            <a:normAutofit/>
          </a:bodyPr>
          <a:lstStyle/>
          <a:p>
            <a:r>
              <a:rPr lang="en-US" dirty="0"/>
              <a:t>On occasion, we will use higher order Taylor series</a:t>
            </a:r>
          </a:p>
          <a:p>
            <a:endParaRPr lang="en-US" dirty="0"/>
          </a:p>
          <a:p>
            <a:endParaRPr lang="en-US" dirty="0"/>
          </a:p>
          <a:p>
            <a:pPr marL="0" indent="0">
              <a:buNone/>
            </a:pPr>
            <a:endParaRPr lang="en-US" dirty="0"/>
          </a:p>
          <a:p>
            <a:endParaRPr lang="en-US" dirty="0"/>
          </a:p>
          <a:p>
            <a:r>
              <a:rPr lang="en-US" dirty="0"/>
              <a:t>The unknown for the error term will always be the Greek </a:t>
            </a:r>
            <a:br>
              <a:rPr lang="en-US" dirty="0"/>
            </a:br>
            <a:r>
              <a:rPr lang="en-US" dirty="0"/>
              <a:t>equivalent of the variable we are dealing with</a:t>
            </a:r>
          </a:p>
          <a:p>
            <a:pPr marL="457200" lvl="1" indent="0" algn="ctr">
              <a:buNone/>
            </a:pPr>
            <a:r>
              <a:rPr lang="en-US" i="1" dirty="0">
                <a:latin typeface="Times New Roman" panose="02020603050405020304" pitchFamily="18" charset="0"/>
              </a:rPr>
              <a:t>x</a:t>
            </a:r>
            <a:r>
              <a:rPr lang="en-US" dirty="0"/>
              <a:t> and </a:t>
            </a:r>
            <a:r>
              <a:rPr lang="en-US" i="1" dirty="0">
                <a:latin typeface="Symbol" panose="05050102010706020507" pitchFamily="18" charset="2"/>
              </a:rPr>
              <a:t>x</a:t>
            </a:r>
          </a:p>
          <a:p>
            <a:pPr marL="457200" lvl="1" indent="0" algn="ctr">
              <a:buNone/>
            </a:pPr>
            <a:r>
              <a:rPr lang="en-US" i="1" dirty="0">
                <a:latin typeface="Times New Roman" panose="02020603050405020304" pitchFamily="18" charset="0"/>
              </a:rPr>
              <a:t>t</a:t>
            </a:r>
            <a:r>
              <a:rPr lang="en-US" dirty="0">
                <a:latin typeface="Times New Roman" panose="02020603050405020304" pitchFamily="18" charset="0"/>
              </a:rPr>
              <a:t> and </a:t>
            </a:r>
            <a:r>
              <a:rPr lang="en-US" i="1" dirty="0">
                <a:latin typeface="Symbol" panose="05050102010706020507" pitchFamily="18" charset="2"/>
              </a:rPr>
              <a:t>t</a:t>
            </a:r>
          </a:p>
          <a:p>
            <a:r>
              <a:rPr lang="en-US" dirty="0"/>
              <a:t>To keep life simple, we will use</a:t>
            </a:r>
          </a:p>
          <a:p>
            <a:pPr lvl="1"/>
            <a:r>
              <a:rPr lang="en-US" i="1" dirty="0">
                <a:latin typeface="Times New Roman" panose="02020603050405020304" pitchFamily="18" charset="0"/>
              </a:rPr>
              <a:t>f</a:t>
            </a:r>
            <a:r>
              <a:rPr lang="en-US" i="1" dirty="0"/>
              <a:t>  </a:t>
            </a:r>
            <a:r>
              <a:rPr lang="en-US" dirty="0"/>
              <a:t>for functions of </a:t>
            </a:r>
            <a:r>
              <a:rPr lang="en-US" i="1" dirty="0">
                <a:latin typeface="Times New Roman" panose="02020603050405020304" pitchFamily="18" charset="0"/>
              </a:rPr>
              <a:t>x</a:t>
            </a:r>
          </a:p>
          <a:p>
            <a:pPr lvl="1"/>
            <a:r>
              <a:rPr lang="en-US" i="1" dirty="0">
                <a:latin typeface="Times New Roman" panose="02020603050405020304" pitchFamily="18" charset="0"/>
              </a:rPr>
              <a:t>y</a:t>
            </a:r>
            <a:r>
              <a:rPr lang="en-US" i="1" dirty="0"/>
              <a:t>  </a:t>
            </a:r>
            <a:r>
              <a:rPr lang="en-US" dirty="0"/>
              <a:t>for functions of </a:t>
            </a:r>
            <a:r>
              <a:rPr lang="en-US" i="1" dirty="0">
                <a:latin typeface="Times New Roman" panose="02020603050405020304" pitchFamily="18" charset="0"/>
              </a:rPr>
              <a:t>t</a:t>
            </a:r>
            <a:endParaRPr lang="en-US" dirty="0">
              <a:latin typeface="Times New Roman" panose="02020603050405020304" pitchFamily="18" charset="0"/>
            </a:endParaRPr>
          </a:p>
          <a:p>
            <a:pPr lvl="1"/>
            <a:endParaRPr lang="en-US" dirty="0"/>
          </a:p>
        </p:txBody>
      </p:sp>
      <p:sp>
        <p:nvSpPr>
          <p:cNvPr id="4" name="Footer Placeholder 3"/>
          <p:cNvSpPr>
            <a:spLocks noGrp="1"/>
          </p:cNvSpPr>
          <p:nvPr>
            <p:ph type="ftr" sz="quarter" idx="11"/>
          </p:nvPr>
        </p:nvSpPr>
        <p:spPr/>
        <p:txBody>
          <a:bodyPr/>
          <a:lstStyle/>
          <a:p>
            <a:r>
              <a:rPr lang="en-US"/>
              <a:t>Taylor series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11</a:t>
            </a:fld>
            <a:endParaRPr lang="en-CA"/>
          </a:p>
        </p:txBody>
      </p:sp>
      <p:graphicFrame>
        <p:nvGraphicFramePr>
          <p:cNvPr id="8" name="Object 7">
            <a:extLst>
              <a:ext uri="{FF2B5EF4-FFF2-40B4-BE49-F238E27FC236}">
                <a16:creationId xmlns:a16="http://schemas.microsoft.com/office/drawing/2014/main" id="{12F226A4-524E-4F4E-9BED-9FF98B63BD1C}"/>
              </a:ext>
            </a:extLst>
          </p:cNvPr>
          <p:cNvGraphicFramePr>
            <a:graphicFrameLocks noChangeAspect="1"/>
          </p:cNvGraphicFramePr>
          <p:nvPr>
            <p:extLst>
              <p:ext uri="{D42A27DB-BD31-4B8C-83A1-F6EECF244321}">
                <p14:modId xmlns:p14="http://schemas.microsoft.com/office/powerpoint/2010/main" val="1916091786"/>
              </p:ext>
            </p:extLst>
          </p:nvPr>
        </p:nvGraphicFramePr>
        <p:xfrm>
          <a:off x="395644" y="2082976"/>
          <a:ext cx="6534151" cy="798512"/>
        </p:xfrm>
        <a:graphic>
          <a:graphicData uri="http://schemas.openxmlformats.org/presentationml/2006/ole">
            <mc:AlternateContent xmlns:mc="http://schemas.openxmlformats.org/markup-compatibility/2006">
              <mc:Choice xmlns:v="urn:schemas-microsoft-com:vml" Requires="v">
                <p:oleObj name="Equation" r:id="rId3" imgW="2933640" imgH="355320" progId="Equation.DSMT4">
                  <p:embed/>
                </p:oleObj>
              </mc:Choice>
              <mc:Fallback>
                <p:oleObj name="Equation" r:id="rId3" imgW="2933640" imgH="355320" progId="Equation.DSMT4">
                  <p:embed/>
                  <p:pic>
                    <p:nvPicPr>
                      <p:cNvPr id="8" name="Object 7">
                        <a:extLst>
                          <a:ext uri="{FF2B5EF4-FFF2-40B4-BE49-F238E27FC236}">
                            <a16:creationId xmlns:a16="http://schemas.microsoft.com/office/drawing/2014/main" id="{12F226A4-524E-4F4E-9BED-9FF98B63BD1C}"/>
                          </a:ext>
                        </a:extLst>
                      </p:cNvPr>
                      <p:cNvPicPr/>
                      <p:nvPr/>
                    </p:nvPicPr>
                    <p:blipFill>
                      <a:blip r:embed="rId4"/>
                      <a:stretch>
                        <a:fillRect/>
                      </a:stretch>
                    </p:blipFill>
                    <p:spPr>
                      <a:xfrm>
                        <a:off x="395644" y="2082976"/>
                        <a:ext cx="6534151" cy="798512"/>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4BFB4189-B395-47B0-A9D2-D34AB211EAF3}"/>
              </a:ext>
            </a:extLst>
          </p:cNvPr>
          <p:cNvGraphicFramePr>
            <a:graphicFrameLocks noChangeAspect="1"/>
          </p:cNvGraphicFramePr>
          <p:nvPr>
            <p:extLst>
              <p:ext uri="{D42A27DB-BD31-4B8C-83A1-F6EECF244321}">
                <p14:modId xmlns:p14="http://schemas.microsoft.com/office/powerpoint/2010/main" val="1771009861"/>
              </p:ext>
            </p:extLst>
          </p:nvPr>
        </p:nvGraphicFramePr>
        <p:xfrm>
          <a:off x="395644" y="2805616"/>
          <a:ext cx="8232776" cy="798513"/>
        </p:xfrm>
        <a:graphic>
          <a:graphicData uri="http://schemas.openxmlformats.org/presentationml/2006/ole">
            <mc:AlternateContent xmlns:mc="http://schemas.openxmlformats.org/markup-compatibility/2006">
              <mc:Choice xmlns:v="urn:schemas-microsoft-com:vml" Requires="v">
                <p:oleObj name="Equation" r:id="rId5" imgW="3695400" imgH="355320" progId="Equation.DSMT4">
                  <p:embed/>
                </p:oleObj>
              </mc:Choice>
              <mc:Fallback>
                <p:oleObj name="Equation" r:id="rId5" imgW="3695400" imgH="355320" progId="Equation.DSMT4">
                  <p:embed/>
                  <p:pic>
                    <p:nvPicPr>
                      <p:cNvPr id="9" name="Object 8">
                        <a:extLst>
                          <a:ext uri="{FF2B5EF4-FFF2-40B4-BE49-F238E27FC236}">
                            <a16:creationId xmlns:a16="http://schemas.microsoft.com/office/drawing/2014/main" id="{4BFB4189-B395-47B0-A9D2-D34AB211EAF3}"/>
                          </a:ext>
                        </a:extLst>
                      </p:cNvPr>
                      <p:cNvPicPr/>
                      <p:nvPr/>
                    </p:nvPicPr>
                    <p:blipFill>
                      <a:blip r:embed="rId6"/>
                      <a:stretch>
                        <a:fillRect/>
                      </a:stretch>
                    </p:blipFill>
                    <p:spPr>
                      <a:xfrm>
                        <a:off x="395644" y="2805616"/>
                        <a:ext cx="8232776" cy="798513"/>
                      </a:xfrm>
                      <a:prstGeom prst="rect">
                        <a:avLst/>
                      </a:prstGeom>
                    </p:spPr>
                  </p:pic>
                </p:oleObj>
              </mc:Fallback>
            </mc:AlternateContent>
          </a:graphicData>
        </a:graphic>
      </p:graphicFrame>
      <p:sp>
        <p:nvSpPr>
          <p:cNvPr id="11" name="Rectangle 10"/>
          <p:cNvSpPr/>
          <p:nvPr/>
        </p:nvSpPr>
        <p:spPr>
          <a:xfrm>
            <a:off x="6604558" y="4640268"/>
            <a:ext cx="1977144" cy="584775"/>
          </a:xfrm>
          <a:prstGeom prst="rect">
            <a:avLst/>
          </a:prstGeom>
        </p:spPr>
        <p:txBody>
          <a:bodyPr wrap="none">
            <a:spAutoFit/>
          </a:bodyPr>
          <a:lstStyle/>
          <a:p>
            <a:r>
              <a:rPr lang="en-US" sz="1600" i="1" dirty="0">
                <a:solidFill>
                  <a:prstClr val="white"/>
                </a:solidFill>
                <a:latin typeface="Symbol" panose="05050102010706020507" pitchFamily="18" charset="2"/>
                <a:ea typeface="Cambria" panose="02040503050406030204" pitchFamily="18" charset="0"/>
                <a:cs typeface="Times New Roman" panose="02020603050405020304" pitchFamily="18" charset="0"/>
              </a:rPr>
              <a:t>t</a:t>
            </a:r>
            <a:r>
              <a:rPr lang="en-US" sz="1600" dirty="0">
                <a:solidFill>
                  <a:prstClr val="white"/>
                </a:solidFill>
                <a:latin typeface="Cambria" panose="02040503050406030204" pitchFamily="18" charset="0"/>
                <a:ea typeface="Cambria" panose="02040503050406030204" pitchFamily="18" charset="0"/>
                <a:cs typeface="Times New Roman" panose="02020603050405020304" pitchFamily="18" charset="0"/>
              </a:rPr>
              <a:t> is pronounced </a:t>
            </a:r>
            <a:r>
              <a:rPr lang="en-US" sz="1600" i="1" dirty="0">
                <a:solidFill>
                  <a:prstClr val="white"/>
                </a:solidFill>
                <a:latin typeface="Cambria" panose="02040503050406030204" pitchFamily="18" charset="0"/>
                <a:ea typeface="Cambria" panose="02040503050406030204" pitchFamily="18" charset="0"/>
                <a:cs typeface="Times New Roman" panose="02020603050405020304" pitchFamily="18" charset="0"/>
              </a:rPr>
              <a:t>tau</a:t>
            </a:r>
            <a:r>
              <a:rPr lang="en-US" sz="1600" dirty="0">
                <a:solidFill>
                  <a:prstClr val="white"/>
                </a:solidFill>
                <a:latin typeface="Cambria" panose="02040503050406030204" pitchFamily="18" charset="0"/>
                <a:ea typeface="Cambria" panose="02040503050406030204" pitchFamily="18" charset="0"/>
                <a:cs typeface="Times New Roman" panose="02020603050405020304" pitchFamily="18" charset="0"/>
              </a:rPr>
              <a:t>,</a:t>
            </a:r>
            <a:br>
              <a:rPr lang="en-US" sz="1600" dirty="0">
                <a:solidFill>
                  <a:prstClr val="white"/>
                </a:solidFill>
                <a:latin typeface="Cambria" panose="02040503050406030204" pitchFamily="18" charset="0"/>
                <a:ea typeface="Cambria" panose="02040503050406030204" pitchFamily="18" charset="0"/>
                <a:cs typeface="Times New Roman" panose="02020603050405020304" pitchFamily="18" charset="0"/>
              </a:rPr>
            </a:br>
            <a:r>
              <a:rPr lang="en-US" sz="1600" dirty="0">
                <a:solidFill>
                  <a:prstClr val="white"/>
                </a:solidFill>
                <a:latin typeface="Cambria" panose="02040503050406030204" pitchFamily="18" charset="0"/>
                <a:ea typeface="Cambria" panose="02040503050406030204" pitchFamily="18" charset="0"/>
                <a:cs typeface="Times New Roman" panose="02020603050405020304" pitchFamily="18" charset="0"/>
              </a:rPr>
              <a:t>    rhyming with </a:t>
            </a:r>
            <a:r>
              <a:rPr lang="en-US" sz="1600" i="1" dirty="0">
                <a:solidFill>
                  <a:prstClr val="white"/>
                </a:solidFill>
                <a:latin typeface="Cambria" panose="02040503050406030204" pitchFamily="18" charset="0"/>
                <a:ea typeface="Cambria" panose="02040503050406030204" pitchFamily="18" charset="0"/>
                <a:cs typeface="Times New Roman" panose="02020603050405020304" pitchFamily="18" charset="0"/>
              </a:rPr>
              <a:t>cow</a:t>
            </a:r>
            <a:endParaRPr lang="en-CA" sz="1200" i="1" dirty="0"/>
          </a:p>
        </p:txBody>
      </p:sp>
    </p:spTree>
    <p:custDataLst>
      <p:tags r:id="rId1"/>
    </p:custDataLst>
    <p:extLst>
      <p:ext uri="{BB962C8B-B14F-4D97-AF65-F5344CB8AC3E}">
        <p14:creationId xmlns:p14="http://schemas.microsoft.com/office/powerpoint/2010/main" val="3057601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D1D37-4CE9-417C-AB8C-EF0C158CDCEB}"/>
              </a:ext>
            </a:extLst>
          </p:cNvPr>
          <p:cNvSpPr>
            <a:spLocks noGrp="1"/>
          </p:cNvSpPr>
          <p:nvPr>
            <p:ph type="title"/>
          </p:nvPr>
        </p:nvSpPr>
        <p:spPr/>
        <p:txBody>
          <a:bodyPr/>
          <a:lstStyle/>
          <a:p>
            <a:r>
              <a:rPr lang="en-US" dirty="0"/>
              <a:t>Big Oh</a:t>
            </a:r>
          </a:p>
        </p:txBody>
      </p:sp>
      <p:sp>
        <p:nvSpPr>
          <p:cNvPr id="3" name="Content Placeholder 2">
            <a:extLst>
              <a:ext uri="{FF2B5EF4-FFF2-40B4-BE49-F238E27FC236}">
                <a16:creationId xmlns:a16="http://schemas.microsoft.com/office/drawing/2014/main" id="{40243D9B-2C11-45CA-AE3B-8FCD8A403FE7}"/>
              </a:ext>
            </a:extLst>
          </p:cNvPr>
          <p:cNvSpPr>
            <a:spLocks noGrp="1"/>
          </p:cNvSpPr>
          <p:nvPr>
            <p:ph idx="1"/>
          </p:nvPr>
        </p:nvSpPr>
        <p:spPr>
          <a:xfrm>
            <a:off x="457200" y="1600200"/>
            <a:ext cx="8229600" cy="5257800"/>
          </a:xfrm>
        </p:spPr>
        <p:txBody>
          <a:bodyPr/>
          <a:lstStyle/>
          <a:p>
            <a:r>
              <a:rPr lang="en-US" dirty="0"/>
              <a:t>You will recall that the error was</a:t>
            </a:r>
          </a:p>
          <a:p>
            <a:endParaRPr lang="en-US" dirty="0"/>
          </a:p>
          <a:p>
            <a:endParaRPr lang="en-US" dirty="0"/>
          </a:p>
          <a:p>
            <a:pPr lvl="1"/>
            <a:r>
              <a:rPr lang="en-US" dirty="0"/>
              <a:t>Assuming that the second derivative is approximately constant,</a:t>
            </a:r>
            <a:br>
              <a:rPr lang="en-US" dirty="0"/>
            </a:br>
            <a:r>
              <a:rPr lang="en-US" dirty="0"/>
              <a:t>	the only way to make the error smaller is to reduce </a:t>
            </a:r>
            <a:r>
              <a:rPr lang="en-US" i="1" dirty="0">
                <a:latin typeface="Times New Roman" panose="02020603050405020304" pitchFamily="18" charset="0"/>
              </a:rPr>
              <a:t>h</a:t>
            </a:r>
            <a:r>
              <a:rPr lang="en-US" dirty="0">
                <a:latin typeface="Times New Roman" panose="02020603050405020304" pitchFamily="18" charset="0"/>
              </a:rPr>
              <a:t> </a:t>
            </a:r>
          </a:p>
          <a:p>
            <a:pPr lvl="1"/>
            <a:endParaRPr lang="en-US" dirty="0">
              <a:latin typeface="Times New Roman" panose="02020603050405020304" pitchFamily="18" charset="0"/>
            </a:endParaRPr>
          </a:p>
          <a:p>
            <a:pPr lvl="1"/>
            <a:r>
              <a:rPr lang="en-US" dirty="0"/>
              <a:t>Thus, if we divide</a:t>
            </a:r>
            <a:r>
              <a:rPr lang="en-US" dirty="0">
                <a:latin typeface="Times New Roman" panose="02020603050405020304" pitchFamily="18" charset="0"/>
              </a:rPr>
              <a:t> </a:t>
            </a:r>
            <a:r>
              <a:rPr lang="en-US" i="1" dirty="0">
                <a:latin typeface="Times New Roman" panose="02020603050405020304" pitchFamily="18" charset="0"/>
              </a:rPr>
              <a:t>h </a:t>
            </a:r>
            <a:r>
              <a:rPr lang="en-US" dirty="0"/>
              <a:t>by two,</a:t>
            </a:r>
            <a:br>
              <a:rPr lang="en-US" dirty="0"/>
            </a:br>
            <a:r>
              <a:rPr lang="en-US" dirty="0"/>
              <a:t>	     the error should go down by a factor of approximately four</a:t>
            </a:r>
          </a:p>
          <a:p>
            <a:pPr lvl="1"/>
            <a:r>
              <a:rPr lang="en-US" dirty="0"/>
              <a:t>Also, if we multiply</a:t>
            </a:r>
            <a:r>
              <a:rPr lang="en-US" dirty="0">
                <a:latin typeface="Times New Roman" panose="02020603050405020304" pitchFamily="18" charset="0"/>
              </a:rPr>
              <a:t> </a:t>
            </a:r>
            <a:r>
              <a:rPr lang="en-US" i="1" dirty="0">
                <a:latin typeface="Times New Roman" panose="02020603050405020304" pitchFamily="18" charset="0"/>
              </a:rPr>
              <a:t>h </a:t>
            </a:r>
            <a:r>
              <a:rPr lang="en-US" dirty="0"/>
              <a:t>by two,</a:t>
            </a:r>
            <a:br>
              <a:rPr lang="en-US" dirty="0"/>
            </a:br>
            <a:r>
              <a:rPr lang="en-US" dirty="0"/>
              <a:t>	     the error should go up by a factor of approximately four</a:t>
            </a:r>
          </a:p>
          <a:p>
            <a:pPr lvl="1"/>
            <a:endParaRPr lang="en-US" dirty="0"/>
          </a:p>
        </p:txBody>
      </p:sp>
      <p:sp>
        <p:nvSpPr>
          <p:cNvPr id="4" name="Footer Placeholder 3">
            <a:extLst>
              <a:ext uri="{FF2B5EF4-FFF2-40B4-BE49-F238E27FC236}">
                <a16:creationId xmlns:a16="http://schemas.microsoft.com/office/drawing/2014/main" id="{DF4DB1FC-0D5A-481E-81EA-4713A6FA66E9}"/>
              </a:ext>
            </a:extLst>
          </p:cNvPr>
          <p:cNvSpPr>
            <a:spLocks noGrp="1"/>
          </p:cNvSpPr>
          <p:nvPr>
            <p:ph type="ftr" sz="quarter" idx="11"/>
          </p:nvPr>
        </p:nvSpPr>
        <p:spPr/>
        <p:txBody>
          <a:bodyPr/>
          <a:lstStyle/>
          <a:p>
            <a:r>
              <a:rPr lang="en-US"/>
              <a:t>Taylor series</a:t>
            </a:r>
            <a:endParaRPr lang="en-CA" dirty="0"/>
          </a:p>
        </p:txBody>
      </p:sp>
      <p:sp>
        <p:nvSpPr>
          <p:cNvPr id="5" name="Slide Number Placeholder 4">
            <a:extLst>
              <a:ext uri="{FF2B5EF4-FFF2-40B4-BE49-F238E27FC236}">
                <a16:creationId xmlns:a16="http://schemas.microsoft.com/office/drawing/2014/main" id="{406718CF-CD2F-4000-935B-0698128DC313}"/>
              </a:ext>
            </a:extLst>
          </p:cNvPr>
          <p:cNvSpPr>
            <a:spLocks noGrp="1"/>
          </p:cNvSpPr>
          <p:nvPr>
            <p:ph type="sldNum" sz="quarter" idx="12"/>
          </p:nvPr>
        </p:nvSpPr>
        <p:spPr/>
        <p:txBody>
          <a:bodyPr/>
          <a:lstStyle/>
          <a:p>
            <a:fld id="{42EF6DC8-DA9C-4533-8A40-BB00A2545AF8}" type="slidenum">
              <a:rPr lang="en-CA" smtClean="0"/>
              <a:pPr/>
              <a:t>12</a:t>
            </a:fld>
            <a:endParaRPr lang="en-CA"/>
          </a:p>
        </p:txBody>
      </p:sp>
      <p:graphicFrame>
        <p:nvGraphicFramePr>
          <p:cNvPr id="6" name="Object 5">
            <a:extLst>
              <a:ext uri="{FF2B5EF4-FFF2-40B4-BE49-F238E27FC236}">
                <a16:creationId xmlns:a16="http://schemas.microsoft.com/office/drawing/2014/main" id="{A6FC1121-2A6A-4C5D-91FE-B1A0C57C613C}"/>
              </a:ext>
            </a:extLst>
          </p:cNvPr>
          <p:cNvGraphicFramePr>
            <a:graphicFrameLocks noChangeAspect="1"/>
          </p:cNvGraphicFramePr>
          <p:nvPr>
            <p:extLst>
              <p:ext uri="{D42A27DB-BD31-4B8C-83A1-F6EECF244321}">
                <p14:modId xmlns:p14="http://schemas.microsoft.com/office/powerpoint/2010/main" val="114421536"/>
              </p:ext>
            </p:extLst>
          </p:nvPr>
        </p:nvGraphicFramePr>
        <p:xfrm>
          <a:off x="2139156" y="2028432"/>
          <a:ext cx="4865687" cy="769937"/>
        </p:xfrm>
        <a:graphic>
          <a:graphicData uri="http://schemas.openxmlformats.org/presentationml/2006/ole">
            <mc:AlternateContent xmlns:mc="http://schemas.openxmlformats.org/markup-compatibility/2006">
              <mc:Choice xmlns:v="urn:schemas-microsoft-com:vml" Requires="v">
                <p:oleObj name="Equation" r:id="rId3" imgW="2184120" imgH="342720" progId="Equation.DSMT4">
                  <p:embed/>
                </p:oleObj>
              </mc:Choice>
              <mc:Fallback>
                <p:oleObj name="Equation" r:id="rId3" imgW="2184120" imgH="342720" progId="Equation.DSMT4">
                  <p:embed/>
                  <p:pic>
                    <p:nvPicPr>
                      <p:cNvPr id="6" name="Object 5">
                        <a:extLst>
                          <a:ext uri="{FF2B5EF4-FFF2-40B4-BE49-F238E27FC236}">
                            <a16:creationId xmlns:a16="http://schemas.microsoft.com/office/drawing/2014/main" id="{A6FC1121-2A6A-4C5D-91FE-B1A0C57C613C}"/>
                          </a:ext>
                        </a:extLst>
                      </p:cNvPr>
                      <p:cNvPicPr/>
                      <p:nvPr/>
                    </p:nvPicPr>
                    <p:blipFill>
                      <a:blip r:embed="rId4"/>
                      <a:stretch>
                        <a:fillRect/>
                      </a:stretch>
                    </p:blipFill>
                    <p:spPr>
                      <a:xfrm>
                        <a:off x="2139156" y="2028432"/>
                        <a:ext cx="4865687" cy="769937"/>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143643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D1D37-4CE9-417C-AB8C-EF0C158CDCEB}"/>
              </a:ext>
            </a:extLst>
          </p:cNvPr>
          <p:cNvSpPr>
            <a:spLocks noGrp="1"/>
          </p:cNvSpPr>
          <p:nvPr>
            <p:ph type="title"/>
          </p:nvPr>
        </p:nvSpPr>
        <p:spPr/>
        <p:txBody>
          <a:bodyPr/>
          <a:lstStyle/>
          <a:p>
            <a:r>
              <a:rPr lang="en-US" dirty="0"/>
              <a:t>Big Oh</a:t>
            </a:r>
          </a:p>
        </p:txBody>
      </p:sp>
      <p:sp>
        <p:nvSpPr>
          <p:cNvPr id="3" name="Content Placeholder 2">
            <a:extLst>
              <a:ext uri="{FF2B5EF4-FFF2-40B4-BE49-F238E27FC236}">
                <a16:creationId xmlns:a16="http://schemas.microsoft.com/office/drawing/2014/main" id="{40243D9B-2C11-45CA-AE3B-8FCD8A403FE7}"/>
              </a:ext>
            </a:extLst>
          </p:cNvPr>
          <p:cNvSpPr>
            <a:spLocks noGrp="1"/>
          </p:cNvSpPr>
          <p:nvPr>
            <p:ph idx="1"/>
          </p:nvPr>
        </p:nvSpPr>
        <p:spPr/>
        <p:txBody>
          <a:bodyPr/>
          <a:lstStyle/>
          <a:p>
            <a:r>
              <a:rPr lang="en-US" dirty="0"/>
              <a:t>Suppose we want to approximate </a:t>
            </a:r>
            <a:r>
              <a:rPr lang="en-US" dirty="0">
                <a:latin typeface="Times New Roman" panose="02020603050405020304" pitchFamily="18" charset="0"/>
              </a:rPr>
              <a:t>sin(2 + </a:t>
            </a:r>
            <a:r>
              <a:rPr lang="en-US" i="1" dirty="0">
                <a:latin typeface="Times New Roman" panose="02020603050405020304" pitchFamily="18" charset="0"/>
              </a:rPr>
              <a:t>h</a:t>
            </a:r>
            <a:r>
              <a:rPr lang="en-US" dirty="0">
                <a:latin typeface="Times New Roman" panose="02020603050405020304" pitchFamily="18" charset="0"/>
              </a:rPr>
              <a:t>)</a:t>
            </a:r>
          </a:p>
        </p:txBody>
      </p:sp>
      <p:sp>
        <p:nvSpPr>
          <p:cNvPr id="4" name="Footer Placeholder 3">
            <a:extLst>
              <a:ext uri="{FF2B5EF4-FFF2-40B4-BE49-F238E27FC236}">
                <a16:creationId xmlns:a16="http://schemas.microsoft.com/office/drawing/2014/main" id="{DF4DB1FC-0D5A-481E-81EA-4713A6FA66E9}"/>
              </a:ext>
            </a:extLst>
          </p:cNvPr>
          <p:cNvSpPr>
            <a:spLocks noGrp="1"/>
          </p:cNvSpPr>
          <p:nvPr>
            <p:ph type="ftr" sz="quarter" idx="11"/>
          </p:nvPr>
        </p:nvSpPr>
        <p:spPr/>
        <p:txBody>
          <a:bodyPr/>
          <a:lstStyle/>
          <a:p>
            <a:r>
              <a:rPr lang="en-US"/>
              <a:t>Taylor series</a:t>
            </a:r>
            <a:endParaRPr lang="en-CA" dirty="0"/>
          </a:p>
        </p:txBody>
      </p:sp>
      <p:sp>
        <p:nvSpPr>
          <p:cNvPr id="5" name="Slide Number Placeholder 4">
            <a:extLst>
              <a:ext uri="{FF2B5EF4-FFF2-40B4-BE49-F238E27FC236}">
                <a16:creationId xmlns:a16="http://schemas.microsoft.com/office/drawing/2014/main" id="{406718CF-CD2F-4000-935B-0698128DC313}"/>
              </a:ext>
            </a:extLst>
          </p:cNvPr>
          <p:cNvSpPr>
            <a:spLocks noGrp="1"/>
          </p:cNvSpPr>
          <p:nvPr>
            <p:ph type="sldNum" sz="quarter" idx="12"/>
          </p:nvPr>
        </p:nvSpPr>
        <p:spPr/>
        <p:txBody>
          <a:bodyPr/>
          <a:lstStyle/>
          <a:p>
            <a:fld id="{42EF6DC8-DA9C-4533-8A40-BB00A2545AF8}" type="slidenum">
              <a:rPr lang="en-CA" smtClean="0"/>
              <a:pPr/>
              <a:t>13</a:t>
            </a:fld>
            <a:endParaRPr lang="en-CA"/>
          </a:p>
        </p:txBody>
      </p:sp>
      <p:sp>
        <p:nvSpPr>
          <p:cNvPr id="8" name="TextBox 7">
            <a:extLst>
              <a:ext uri="{FF2B5EF4-FFF2-40B4-BE49-F238E27FC236}">
                <a16:creationId xmlns:a16="http://schemas.microsoft.com/office/drawing/2014/main" id="{A602A5D5-5660-48B7-9749-213591283DC4}"/>
              </a:ext>
            </a:extLst>
          </p:cNvPr>
          <p:cNvSpPr txBox="1"/>
          <p:nvPr/>
        </p:nvSpPr>
        <p:spPr>
          <a:xfrm>
            <a:off x="-17128" y="2666050"/>
            <a:ext cx="6898023" cy="2862322"/>
          </a:xfrm>
          <a:prstGeom prst="rect">
            <a:avLst/>
          </a:prstGeom>
          <a:noFill/>
        </p:spPr>
        <p:txBody>
          <a:bodyPr wrap="square">
            <a:spAutoFit/>
          </a:bodyPr>
          <a:lstStyle/>
          <a:p>
            <a:r>
              <a:rPr lang="en-US" dirty="0">
                <a:solidFill>
                  <a:schemeClr val="bg1"/>
                </a:solidFill>
                <a:latin typeface="Times New Roman" panose="02020603050405020304" pitchFamily="18" charset="0"/>
                <a:cs typeface="Times New Roman" panose="02020603050405020304" pitchFamily="18" charset="0"/>
              </a:rPr>
              <a:t>     1   0.5                       0.5984721441     0.7012240086     0.1028 </a:t>
            </a:r>
          </a:p>
          <a:p>
            <a:r>
              <a:rPr lang="en-US" dirty="0">
                <a:solidFill>
                  <a:schemeClr val="bg1"/>
                </a:solidFill>
                <a:latin typeface="Times New Roman" panose="02020603050405020304" pitchFamily="18" charset="0"/>
                <a:cs typeface="Times New Roman" panose="02020603050405020304" pitchFamily="18" charset="0"/>
              </a:rPr>
              <a:t>     2   0.25                     0.7780731969     0.8052607177     0.02719</a:t>
            </a:r>
          </a:p>
          <a:p>
            <a:r>
              <a:rPr lang="en-US" dirty="0">
                <a:solidFill>
                  <a:schemeClr val="bg1"/>
                </a:solidFill>
                <a:latin typeface="Times New Roman" panose="02020603050405020304" pitchFamily="18" charset="0"/>
                <a:cs typeface="Times New Roman" panose="02020603050405020304" pitchFamily="18" charset="0"/>
              </a:rPr>
              <a:t>     3   0.125                   0.8503197898     0.8572790723     0.006959</a:t>
            </a:r>
          </a:p>
          <a:p>
            <a:r>
              <a:rPr lang="en-US" dirty="0">
                <a:solidFill>
                  <a:schemeClr val="bg1"/>
                </a:solidFill>
                <a:latin typeface="Times New Roman" panose="02020603050405020304" pitchFamily="18" charset="0"/>
                <a:cs typeface="Times New Roman" panose="02020603050405020304" pitchFamily="18" charset="0"/>
              </a:rPr>
              <a:t>     4   0.00625               0.8815297858     0.8832882495     0.001758</a:t>
            </a:r>
          </a:p>
          <a:p>
            <a:r>
              <a:rPr lang="en-US" dirty="0">
                <a:solidFill>
                  <a:schemeClr val="bg1"/>
                </a:solidFill>
                <a:latin typeface="Times New Roman" panose="02020603050405020304" pitchFamily="18" charset="0"/>
                <a:cs typeface="Times New Roman" panose="02020603050405020304" pitchFamily="18" charset="0"/>
              </a:rPr>
              <a:t>     5   0.003125             0.8958509980     0.8962928382     0.0004418</a:t>
            </a:r>
          </a:p>
          <a:p>
            <a:r>
              <a:rPr lang="en-US" dirty="0">
                <a:solidFill>
                  <a:schemeClr val="bg1"/>
                </a:solidFill>
                <a:latin typeface="Times New Roman" panose="02020603050405020304" pitchFamily="18" charset="0"/>
                <a:cs typeface="Times New Roman" panose="02020603050405020304" pitchFamily="18" charset="0"/>
              </a:rPr>
              <a:t>     6   0.0015625           0.9026844011     0.9027951325     0.0001107</a:t>
            </a:r>
          </a:p>
          <a:p>
            <a:r>
              <a:rPr lang="en-US" dirty="0">
                <a:solidFill>
                  <a:schemeClr val="bg1"/>
                </a:solidFill>
                <a:latin typeface="Times New Roman" panose="02020603050405020304" pitchFamily="18" charset="0"/>
                <a:cs typeface="Times New Roman" panose="02020603050405020304" pitchFamily="18" charset="0"/>
              </a:rPr>
              <a:t>     7   0.00078125         0.9060185633     0.9060462797     0.00002772</a:t>
            </a:r>
          </a:p>
          <a:p>
            <a:r>
              <a:rPr lang="en-US" dirty="0">
                <a:solidFill>
                  <a:schemeClr val="bg1"/>
                </a:solidFill>
                <a:latin typeface="Times New Roman" panose="02020603050405020304" pitchFamily="18" charset="0"/>
                <a:cs typeface="Times New Roman" panose="02020603050405020304" pitchFamily="18" charset="0"/>
              </a:rPr>
              <a:t>     8   0.000390625       0.9076649200     0.9076718532     0.000006933</a:t>
            </a:r>
          </a:p>
          <a:p>
            <a:r>
              <a:rPr lang="en-US" dirty="0">
                <a:solidFill>
                  <a:schemeClr val="bg1"/>
                </a:solidFill>
                <a:latin typeface="Times New Roman" panose="02020603050405020304" pitchFamily="18" charset="0"/>
                <a:cs typeface="Times New Roman" panose="02020603050405020304" pitchFamily="18" charset="0"/>
              </a:rPr>
              <a:t>     9   0.0001953125     0.9084829062     0.9084846400     0.000001734</a:t>
            </a:r>
          </a:p>
          <a:p>
            <a:r>
              <a:rPr lang="en-US" dirty="0">
                <a:solidFill>
                  <a:schemeClr val="bg1"/>
                </a:solidFill>
                <a:latin typeface="Times New Roman" panose="02020603050405020304" pitchFamily="18" charset="0"/>
                <a:cs typeface="Times New Roman" panose="02020603050405020304" pitchFamily="18" charset="0"/>
              </a:rPr>
              <a:t>   10   0.00009765625   0.9088905999     0.9088910334     0.0000004335</a:t>
            </a:r>
          </a:p>
        </p:txBody>
      </p:sp>
      <p:sp>
        <p:nvSpPr>
          <p:cNvPr id="14" name="TextBox 13">
            <a:extLst>
              <a:ext uri="{FF2B5EF4-FFF2-40B4-BE49-F238E27FC236}">
                <a16:creationId xmlns:a16="http://schemas.microsoft.com/office/drawing/2014/main" id="{BEE9259A-9366-4D11-B964-72FB6F16D1B6}"/>
              </a:ext>
            </a:extLst>
          </p:cNvPr>
          <p:cNvSpPr txBox="1"/>
          <p:nvPr/>
        </p:nvSpPr>
        <p:spPr>
          <a:xfrm>
            <a:off x="264254" y="2142884"/>
            <a:ext cx="322976" cy="400110"/>
          </a:xfrm>
          <a:prstGeom prst="rect">
            <a:avLst/>
          </a:prstGeom>
          <a:noFill/>
        </p:spPr>
        <p:txBody>
          <a:bodyPr wrap="square">
            <a:spAutoFit/>
          </a:bodyPr>
          <a:lstStyle/>
          <a:p>
            <a:r>
              <a:rPr kumimoji="0" lang="en-US" sz="2000" b="0" i="1"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n</a:t>
            </a:r>
            <a:endParaRPr lang="en-US" sz="2000" i="1" dirty="0"/>
          </a:p>
        </p:txBody>
      </p:sp>
      <p:sp>
        <p:nvSpPr>
          <p:cNvPr id="15" name="TextBox 14">
            <a:extLst>
              <a:ext uri="{FF2B5EF4-FFF2-40B4-BE49-F238E27FC236}">
                <a16:creationId xmlns:a16="http://schemas.microsoft.com/office/drawing/2014/main" id="{01898192-A449-4588-B8DA-E5498EF24BCF}"/>
              </a:ext>
            </a:extLst>
          </p:cNvPr>
          <p:cNvSpPr txBox="1"/>
          <p:nvPr/>
        </p:nvSpPr>
        <p:spPr>
          <a:xfrm>
            <a:off x="845193" y="2142883"/>
            <a:ext cx="983606" cy="400110"/>
          </a:xfrm>
          <a:prstGeom prst="rect">
            <a:avLst/>
          </a:prstGeom>
          <a:noFill/>
        </p:spPr>
        <p:txBody>
          <a:bodyPr wrap="square">
            <a:spAutoFit/>
          </a:bodyPr>
          <a:lstStyle/>
          <a:p>
            <a:r>
              <a:rPr lang="en-US" sz="2000" i="1"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h</a:t>
            </a:r>
            <a:r>
              <a:rPr lang="en-US" sz="200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 = 2</a:t>
            </a:r>
            <a:r>
              <a:rPr lang="en-US" sz="2000" i="1" baseline="3000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–n </a:t>
            </a:r>
            <a:endParaRPr lang="en-US" sz="2000" i="1" dirty="0"/>
          </a:p>
        </p:txBody>
      </p:sp>
      <p:sp>
        <p:nvSpPr>
          <p:cNvPr id="16" name="TextBox 15">
            <a:extLst>
              <a:ext uri="{FF2B5EF4-FFF2-40B4-BE49-F238E27FC236}">
                <a16:creationId xmlns:a16="http://schemas.microsoft.com/office/drawing/2014/main" id="{5D438AC0-1FD7-42B5-B440-3D65D1DFEFCA}"/>
              </a:ext>
            </a:extLst>
          </p:cNvPr>
          <p:cNvSpPr txBox="1"/>
          <p:nvPr/>
        </p:nvSpPr>
        <p:spPr>
          <a:xfrm>
            <a:off x="2214694" y="2138184"/>
            <a:ext cx="1208014" cy="400110"/>
          </a:xfrm>
          <a:prstGeom prst="rect">
            <a:avLst/>
          </a:prstGeom>
          <a:noFill/>
        </p:spPr>
        <p:txBody>
          <a:bodyPr wrap="square">
            <a:spAutoFit/>
          </a:bodyPr>
          <a:lstStyle/>
          <a:p>
            <a:r>
              <a:rPr lang="en-US" sz="200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sin(2 + </a:t>
            </a:r>
            <a:r>
              <a:rPr lang="en-US" sz="2000" i="1"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h</a:t>
            </a:r>
            <a:r>
              <a:rPr lang="en-US" sz="200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a:t>
            </a:r>
            <a:endParaRPr lang="en-US" sz="2000" dirty="0"/>
          </a:p>
        </p:txBody>
      </p:sp>
      <p:sp>
        <p:nvSpPr>
          <p:cNvPr id="17" name="TextBox 16">
            <a:extLst>
              <a:ext uri="{FF2B5EF4-FFF2-40B4-BE49-F238E27FC236}">
                <a16:creationId xmlns:a16="http://schemas.microsoft.com/office/drawing/2014/main" id="{1EAA73C0-380B-4034-A983-1E9F04E2DF0C}"/>
              </a:ext>
            </a:extLst>
          </p:cNvPr>
          <p:cNvSpPr txBox="1"/>
          <p:nvPr/>
        </p:nvSpPr>
        <p:spPr>
          <a:xfrm>
            <a:off x="3590487" y="2138184"/>
            <a:ext cx="1816215" cy="400110"/>
          </a:xfrm>
          <a:prstGeom prst="rect">
            <a:avLst/>
          </a:prstGeom>
          <a:noFill/>
        </p:spPr>
        <p:txBody>
          <a:bodyPr wrap="square">
            <a:spAutoFit/>
          </a:bodyPr>
          <a:lstStyle/>
          <a:p>
            <a:r>
              <a:rPr lang="en-US" sz="200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Approximation</a:t>
            </a:r>
            <a:endParaRPr lang="en-US" sz="2000" dirty="0"/>
          </a:p>
        </p:txBody>
      </p:sp>
      <p:sp>
        <p:nvSpPr>
          <p:cNvPr id="18" name="TextBox 17">
            <a:extLst>
              <a:ext uri="{FF2B5EF4-FFF2-40B4-BE49-F238E27FC236}">
                <a16:creationId xmlns:a16="http://schemas.microsoft.com/office/drawing/2014/main" id="{E180E2C9-A6B9-4A4F-8B61-4DE2DA0F8FC7}"/>
              </a:ext>
            </a:extLst>
          </p:cNvPr>
          <p:cNvSpPr txBox="1"/>
          <p:nvPr/>
        </p:nvSpPr>
        <p:spPr>
          <a:xfrm>
            <a:off x="5482203" y="2007877"/>
            <a:ext cx="1145100" cy="707886"/>
          </a:xfrm>
          <a:prstGeom prst="rect">
            <a:avLst/>
          </a:prstGeom>
          <a:noFill/>
        </p:spPr>
        <p:txBody>
          <a:bodyPr wrap="square">
            <a:spAutoFit/>
          </a:bodyPr>
          <a:lstStyle/>
          <a:p>
            <a:pPr algn="ctr"/>
            <a:r>
              <a:rPr lang="en-US" sz="200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Absolute</a:t>
            </a:r>
            <a:br>
              <a:rPr lang="en-US" sz="200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br>
            <a:r>
              <a:rPr lang="en-US" sz="200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error</a:t>
            </a:r>
            <a:endParaRPr lang="en-US" sz="2000" dirty="0"/>
          </a:p>
        </p:txBody>
      </p:sp>
      <p:sp>
        <p:nvSpPr>
          <p:cNvPr id="19" name="TextBox 18">
            <a:extLst>
              <a:ext uri="{FF2B5EF4-FFF2-40B4-BE49-F238E27FC236}">
                <a16:creationId xmlns:a16="http://schemas.microsoft.com/office/drawing/2014/main" id="{670EB19F-0A12-4587-9EC8-BB163A3B6CDA}"/>
              </a:ext>
            </a:extLst>
          </p:cNvPr>
          <p:cNvSpPr txBox="1"/>
          <p:nvPr/>
        </p:nvSpPr>
        <p:spPr>
          <a:xfrm>
            <a:off x="8164412" y="2926271"/>
            <a:ext cx="956694" cy="2585323"/>
          </a:xfrm>
          <a:prstGeom prst="rect">
            <a:avLst/>
          </a:prstGeom>
          <a:noFill/>
        </p:spPr>
        <p:txBody>
          <a:bodyPr wrap="square">
            <a:spAutoFit/>
          </a:bodyPr>
          <a:lstStyle/>
          <a:p>
            <a:r>
              <a:rPr lang="en-US" dirty="0">
                <a:solidFill>
                  <a:schemeClr val="bg1"/>
                </a:solidFill>
                <a:latin typeface="Times New Roman" panose="02020603050405020304" pitchFamily="18" charset="0"/>
                <a:cs typeface="Times New Roman" panose="02020603050405020304" pitchFamily="18" charset="0"/>
              </a:rPr>
              <a:t>0.2646</a:t>
            </a:r>
          </a:p>
          <a:p>
            <a:r>
              <a:rPr lang="en-US" dirty="0">
                <a:solidFill>
                  <a:schemeClr val="bg1"/>
                </a:solidFill>
                <a:latin typeface="Times New Roman" panose="02020603050405020304" pitchFamily="18" charset="0"/>
                <a:cs typeface="Times New Roman" panose="02020603050405020304" pitchFamily="18" charset="0"/>
              </a:rPr>
              <a:t>0.2560</a:t>
            </a:r>
          </a:p>
          <a:p>
            <a:r>
              <a:rPr lang="en-US" dirty="0">
                <a:solidFill>
                  <a:schemeClr val="bg1"/>
                </a:solidFill>
                <a:latin typeface="Times New Roman" panose="02020603050405020304" pitchFamily="18" charset="0"/>
                <a:cs typeface="Times New Roman" panose="02020603050405020304" pitchFamily="18" charset="0"/>
              </a:rPr>
              <a:t>0.2527</a:t>
            </a:r>
          </a:p>
          <a:p>
            <a:r>
              <a:rPr lang="en-US" dirty="0">
                <a:solidFill>
                  <a:schemeClr val="bg1"/>
                </a:solidFill>
                <a:latin typeface="Times New Roman" panose="02020603050405020304" pitchFamily="18" charset="0"/>
                <a:cs typeface="Times New Roman" panose="02020603050405020304" pitchFamily="18" charset="0"/>
              </a:rPr>
              <a:t>0.2513</a:t>
            </a:r>
          </a:p>
          <a:p>
            <a:r>
              <a:rPr lang="en-US" dirty="0">
                <a:solidFill>
                  <a:schemeClr val="bg1"/>
                </a:solidFill>
                <a:latin typeface="Times New Roman" panose="02020603050405020304" pitchFamily="18" charset="0"/>
                <a:cs typeface="Times New Roman" panose="02020603050405020304" pitchFamily="18" charset="0"/>
              </a:rPr>
              <a:t>0.2506</a:t>
            </a:r>
          </a:p>
          <a:p>
            <a:r>
              <a:rPr lang="en-US" dirty="0">
                <a:solidFill>
                  <a:schemeClr val="bg1"/>
                </a:solidFill>
                <a:latin typeface="Times New Roman" panose="02020603050405020304" pitchFamily="18" charset="0"/>
                <a:cs typeface="Times New Roman" panose="02020603050405020304" pitchFamily="18" charset="0"/>
              </a:rPr>
              <a:t>0.2503</a:t>
            </a:r>
          </a:p>
          <a:p>
            <a:r>
              <a:rPr lang="en-US" dirty="0">
                <a:solidFill>
                  <a:schemeClr val="bg1"/>
                </a:solidFill>
                <a:latin typeface="Times New Roman" panose="02020603050405020304" pitchFamily="18" charset="0"/>
                <a:cs typeface="Times New Roman" panose="02020603050405020304" pitchFamily="18" charset="0"/>
              </a:rPr>
              <a:t>0.2502</a:t>
            </a:r>
          </a:p>
          <a:p>
            <a:r>
              <a:rPr lang="en-US" dirty="0">
                <a:solidFill>
                  <a:schemeClr val="bg1"/>
                </a:solidFill>
                <a:latin typeface="Times New Roman" panose="02020603050405020304" pitchFamily="18" charset="0"/>
                <a:cs typeface="Times New Roman" panose="02020603050405020304" pitchFamily="18" charset="0"/>
              </a:rPr>
              <a:t>0.2501</a:t>
            </a:r>
          </a:p>
          <a:p>
            <a:r>
              <a:rPr lang="en-US" dirty="0">
                <a:solidFill>
                  <a:schemeClr val="bg1"/>
                </a:solidFill>
                <a:latin typeface="Times New Roman" panose="02020603050405020304" pitchFamily="18" charset="0"/>
                <a:cs typeface="Times New Roman" panose="02020603050405020304" pitchFamily="18" charset="0"/>
              </a:rPr>
              <a:t>0.2500</a:t>
            </a:r>
          </a:p>
        </p:txBody>
      </p:sp>
      <p:sp>
        <p:nvSpPr>
          <p:cNvPr id="20" name="TextBox 19">
            <a:extLst>
              <a:ext uri="{FF2B5EF4-FFF2-40B4-BE49-F238E27FC236}">
                <a16:creationId xmlns:a16="http://schemas.microsoft.com/office/drawing/2014/main" id="{7B189ED5-F966-4390-B240-6E0A39BE8DDC}"/>
              </a:ext>
            </a:extLst>
          </p:cNvPr>
          <p:cNvSpPr txBox="1"/>
          <p:nvPr/>
        </p:nvSpPr>
        <p:spPr>
          <a:xfrm>
            <a:off x="6751040" y="2645158"/>
            <a:ext cx="1545671" cy="2862322"/>
          </a:xfrm>
          <a:prstGeom prst="rect">
            <a:avLst/>
          </a:prstGeom>
          <a:noFill/>
        </p:spPr>
        <p:txBody>
          <a:bodyPr wrap="square">
            <a:spAutoFit/>
          </a:bodyPr>
          <a:lstStyle/>
          <a:p>
            <a:r>
              <a:rPr lang="en-US" dirty="0">
                <a:solidFill>
                  <a:schemeClr val="bg1"/>
                </a:solidFill>
                <a:latin typeface="Times New Roman" panose="02020603050405020304" pitchFamily="18" charset="0"/>
                <a:cs typeface="Times New Roman" panose="02020603050405020304" pitchFamily="18" charset="0"/>
              </a:rPr>
              <a:t>0.1137</a:t>
            </a:r>
          </a:p>
          <a:p>
            <a:r>
              <a:rPr lang="en-US" dirty="0">
                <a:solidFill>
                  <a:schemeClr val="bg1"/>
                </a:solidFill>
                <a:latin typeface="Times New Roman" panose="02020603050405020304" pitchFamily="18" charset="0"/>
                <a:cs typeface="Times New Roman" panose="02020603050405020304" pitchFamily="18" charset="0"/>
              </a:rPr>
              <a:t>0.02842</a:t>
            </a:r>
          </a:p>
          <a:p>
            <a:r>
              <a:rPr lang="en-US" dirty="0">
                <a:solidFill>
                  <a:schemeClr val="bg1"/>
                </a:solidFill>
                <a:latin typeface="Times New Roman" panose="02020603050405020304" pitchFamily="18" charset="0"/>
                <a:cs typeface="Times New Roman" panose="02020603050405020304" pitchFamily="18" charset="0"/>
              </a:rPr>
              <a:t>0.007104</a:t>
            </a:r>
          </a:p>
          <a:p>
            <a:r>
              <a:rPr lang="en-US" dirty="0">
                <a:solidFill>
                  <a:schemeClr val="bg1"/>
                </a:solidFill>
                <a:latin typeface="Times New Roman" panose="02020603050405020304" pitchFamily="18" charset="0"/>
                <a:cs typeface="Times New Roman" panose="02020603050405020304" pitchFamily="18" charset="0"/>
              </a:rPr>
              <a:t>0.001776</a:t>
            </a:r>
          </a:p>
          <a:p>
            <a:r>
              <a:rPr lang="en-US" dirty="0">
                <a:solidFill>
                  <a:schemeClr val="bg1"/>
                </a:solidFill>
                <a:latin typeface="Times New Roman" panose="02020603050405020304" pitchFamily="18" charset="0"/>
                <a:cs typeface="Times New Roman" panose="02020603050405020304" pitchFamily="18" charset="0"/>
              </a:rPr>
              <a:t>0.0004440</a:t>
            </a:r>
          </a:p>
          <a:p>
            <a:r>
              <a:rPr lang="en-US" dirty="0">
                <a:solidFill>
                  <a:schemeClr val="bg1"/>
                </a:solidFill>
                <a:latin typeface="Times New Roman" panose="02020603050405020304" pitchFamily="18" charset="0"/>
                <a:cs typeface="Times New Roman" panose="02020603050405020304" pitchFamily="18" charset="0"/>
              </a:rPr>
              <a:t>0.0001110</a:t>
            </a:r>
          </a:p>
          <a:p>
            <a:r>
              <a:rPr lang="en-US" dirty="0">
                <a:solidFill>
                  <a:schemeClr val="bg1"/>
                </a:solidFill>
                <a:latin typeface="Times New Roman" panose="02020603050405020304" pitchFamily="18" charset="0"/>
                <a:cs typeface="Times New Roman" panose="02020603050405020304" pitchFamily="18" charset="0"/>
              </a:rPr>
              <a:t>0.00002775</a:t>
            </a:r>
          </a:p>
          <a:p>
            <a:r>
              <a:rPr lang="en-US" dirty="0">
                <a:solidFill>
                  <a:schemeClr val="bg1"/>
                </a:solidFill>
                <a:latin typeface="Times New Roman" panose="02020603050405020304" pitchFamily="18" charset="0"/>
                <a:cs typeface="Times New Roman" panose="02020603050405020304" pitchFamily="18" charset="0"/>
              </a:rPr>
              <a:t>0.000006937</a:t>
            </a:r>
          </a:p>
          <a:p>
            <a:r>
              <a:rPr lang="en-US" dirty="0">
                <a:solidFill>
                  <a:schemeClr val="bg1"/>
                </a:solidFill>
                <a:latin typeface="Times New Roman" panose="02020603050405020304" pitchFamily="18" charset="0"/>
                <a:cs typeface="Times New Roman" panose="02020603050405020304" pitchFamily="18" charset="0"/>
              </a:rPr>
              <a:t>0.000001734</a:t>
            </a:r>
          </a:p>
          <a:p>
            <a:r>
              <a:rPr lang="en-US" dirty="0">
                <a:solidFill>
                  <a:schemeClr val="bg1"/>
                </a:solidFill>
                <a:latin typeface="Times New Roman" panose="02020603050405020304" pitchFamily="18" charset="0"/>
                <a:cs typeface="Times New Roman" panose="02020603050405020304" pitchFamily="18" charset="0"/>
              </a:rPr>
              <a:t>0.0000004336</a:t>
            </a:r>
          </a:p>
        </p:txBody>
      </p:sp>
      <p:graphicFrame>
        <p:nvGraphicFramePr>
          <p:cNvPr id="21" name="Object 20">
            <a:extLst>
              <a:ext uri="{FF2B5EF4-FFF2-40B4-BE49-F238E27FC236}">
                <a16:creationId xmlns:a16="http://schemas.microsoft.com/office/drawing/2014/main" id="{FEC68FF5-EC14-4A78-81BE-D2C6D1C37681}"/>
              </a:ext>
            </a:extLst>
          </p:cNvPr>
          <p:cNvGraphicFramePr>
            <a:graphicFrameLocks noChangeAspect="1"/>
          </p:cNvGraphicFramePr>
          <p:nvPr>
            <p:extLst>
              <p:ext uri="{D42A27DB-BD31-4B8C-83A1-F6EECF244321}">
                <p14:modId xmlns:p14="http://schemas.microsoft.com/office/powerpoint/2010/main" val="1008782834"/>
              </p:ext>
            </p:extLst>
          </p:nvPr>
        </p:nvGraphicFramePr>
        <p:xfrm>
          <a:off x="6537975" y="1985819"/>
          <a:ext cx="1311852" cy="699944"/>
        </p:xfrm>
        <a:graphic>
          <a:graphicData uri="http://schemas.openxmlformats.org/presentationml/2006/ole">
            <mc:AlternateContent xmlns:mc="http://schemas.openxmlformats.org/markup-compatibility/2006">
              <mc:Choice xmlns:v="urn:schemas-microsoft-com:vml" Requires="v">
                <p:oleObj name="Equation" r:id="rId3" imgW="647640" imgH="342720" progId="Equation.DSMT4">
                  <p:embed/>
                </p:oleObj>
              </mc:Choice>
              <mc:Fallback>
                <p:oleObj name="Equation" r:id="rId3" imgW="647640" imgH="342720" progId="Equation.DSMT4">
                  <p:embed/>
                  <p:pic>
                    <p:nvPicPr>
                      <p:cNvPr id="21" name="Object 20">
                        <a:extLst>
                          <a:ext uri="{FF2B5EF4-FFF2-40B4-BE49-F238E27FC236}">
                            <a16:creationId xmlns:a16="http://schemas.microsoft.com/office/drawing/2014/main" id="{FEC68FF5-EC14-4A78-81BE-D2C6D1C37681}"/>
                          </a:ext>
                        </a:extLst>
                      </p:cNvPr>
                      <p:cNvPicPr/>
                      <p:nvPr/>
                    </p:nvPicPr>
                    <p:blipFill>
                      <a:blip r:embed="rId4"/>
                      <a:stretch>
                        <a:fillRect/>
                      </a:stretch>
                    </p:blipFill>
                    <p:spPr>
                      <a:xfrm>
                        <a:off x="6537975" y="1985819"/>
                        <a:ext cx="1311852" cy="699944"/>
                      </a:xfrm>
                      <a:prstGeom prst="rect">
                        <a:avLst/>
                      </a:prstGeom>
                    </p:spPr>
                  </p:pic>
                </p:oleObj>
              </mc:Fallback>
            </mc:AlternateContent>
          </a:graphicData>
        </a:graphic>
      </p:graphicFrame>
      <p:sp>
        <p:nvSpPr>
          <p:cNvPr id="22" name="TextBox 21">
            <a:extLst>
              <a:ext uri="{FF2B5EF4-FFF2-40B4-BE49-F238E27FC236}">
                <a16:creationId xmlns:a16="http://schemas.microsoft.com/office/drawing/2014/main" id="{6EFB3A8C-E5A7-431F-99D9-787879D7B168}"/>
              </a:ext>
            </a:extLst>
          </p:cNvPr>
          <p:cNvSpPr txBox="1"/>
          <p:nvPr/>
        </p:nvSpPr>
        <p:spPr>
          <a:xfrm>
            <a:off x="7951351" y="2153767"/>
            <a:ext cx="1145100" cy="400110"/>
          </a:xfrm>
          <a:prstGeom prst="rect">
            <a:avLst/>
          </a:prstGeom>
          <a:noFill/>
        </p:spPr>
        <p:txBody>
          <a:bodyPr wrap="square">
            <a:spAutoFit/>
          </a:bodyPr>
          <a:lstStyle/>
          <a:p>
            <a:pPr algn="ctr"/>
            <a:r>
              <a:rPr lang="en-US" sz="200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Ratio</a:t>
            </a:r>
            <a:endParaRPr lang="en-US" sz="2000" dirty="0"/>
          </a:p>
        </p:txBody>
      </p:sp>
    </p:spTree>
    <p:custDataLst>
      <p:tags r:id="rId1"/>
    </p:custDataLst>
    <p:extLst>
      <p:ext uri="{BB962C8B-B14F-4D97-AF65-F5344CB8AC3E}">
        <p14:creationId xmlns:p14="http://schemas.microsoft.com/office/powerpoint/2010/main" val="3319682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0">
                                            <p:txEl>
                                              <p:pRg st="5" end="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0">
                                            <p:txEl>
                                              <p:pRg st="6" end="6"/>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9">
                                            <p:txEl>
                                              <p:pRg st="5" end="5"/>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20">
                                            <p:txEl>
                                              <p:pRg st="7" end="7"/>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19">
                                            <p:txEl>
                                              <p:pRg st="6" end="6"/>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20">
                                            <p:txEl>
                                              <p:pRg st="8" end="8"/>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19">
                                            <p:txEl>
                                              <p:pRg st="7" end="7"/>
                                            </p:tx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20">
                                            <p:txEl>
                                              <p:pRg st="9" end="9"/>
                                            </p:txEl>
                                          </p:spTgt>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1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D1D37-4CE9-417C-AB8C-EF0C158CDCEB}"/>
              </a:ext>
            </a:extLst>
          </p:cNvPr>
          <p:cNvSpPr>
            <a:spLocks noGrp="1"/>
          </p:cNvSpPr>
          <p:nvPr>
            <p:ph type="title"/>
          </p:nvPr>
        </p:nvSpPr>
        <p:spPr/>
        <p:txBody>
          <a:bodyPr/>
          <a:lstStyle/>
          <a:p>
            <a:r>
              <a:rPr lang="en-US" dirty="0"/>
              <a:t>Big Oh</a:t>
            </a:r>
          </a:p>
        </p:txBody>
      </p:sp>
      <p:sp>
        <p:nvSpPr>
          <p:cNvPr id="3" name="Content Placeholder 2">
            <a:extLst>
              <a:ext uri="{FF2B5EF4-FFF2-40B4-BE49-F238E27FC236}">
                <a16:creationId xmlns:a16="http://schemas.microsoft.com/office/drawing/2014/main" id="{40243D9B-2C11-45CA-AE3B-8FCD8A403FE7}"/>
              </a:ext>
            </a:extLst>
          </p:cNvPr>
          <p:cNvSpPr>
            <a:spLocks noGrp="1"/>
          </p:cNvSpPr>
          <p:nvPr>
            <p:ph idx="1"/>
          </p:nvPr>
        </p:nvSpPr>
        <p:spPr/>
        <p:txBody>
          <a:bodyPr/>
          <a:lstStyle/>
          <a:p>
            <a:r>
              <a:rPr lang="en-US" dirty="0"/>
              <a:t>Consequently, we will describe the error of a first-order</a:t>
            </a:r>
            <a:br>
              <a:rPr lang="en-US" dirty="0"/>
            </a:br>
            <a:r>
              <a:rPr lang="en-US" dirty="0"/>
              <a:t>Taylor series approximation as </a:t>
            </a:r>
            <a:r>
              <a:rPr lang="en-US" dirty="0">
                <a:latin typeface="Times New Roman" panose="02020603050405020304" pitchFamily="18" charset="0"/>
              </a:rPr>
              <a:t>O(</a:t>
            </a:r>
            <a:r>
              <a:rPr lang="en-US" i="1" dirty="0">
                <a:latin typeface="Times New Roman" panose="02020603050405020304" pitchFamily="18" charset="0"/>
              </a:rPr>
              <a:t>h</a:t>
            </a:r>
            <a:r>
              <a:rPr lang="en-US" baseline="30000" dirty="0">
                <a:latin typeface="Times New Roman" panose="02020603050405020304" pitchFamily="18" charset="0"/>
              </a:rPr>
              <a:t>2</a:t>
            </a:r>
            <a:r>
              <a:rPr lang="en-US" dirty="0">
                <a:latin typeface="Times New Roman" panose="02020603050405020304" pitchFamily="18" charset="0"/>
              </a:rPr>
              <a:t>)</a:t>
            </a:r>
          </a:p>
          <a:p>
            <a:endParaRPr lang="en-US" dirty="0"/>
          </a:p>
          <a:p>
            <a:endParaRPr lang="en-US" dirty="0"/>
          </a:p>
          <a:p>
            <a:pPr lvl="1"/>
            <a:r>
              <a:rPr lang="en-US" dirty="0"/>
              <a:t>Throughout this course, we will find different algorithms</a:t>
            </a:r>
            <a:br>
              <a:rPr lang="en-US" dirty="0"/>
            </a:br>
            <a:r>
              <a:rPr lang="en-US" dirty="0"/>
              <a:t>to approximate solutions to numerical problems</a:t>
            </a:r>
          </a:p>
          <a:p>
            <a:pPr lvl="1"/>
            <a:r>
              <a:rPr lang="en-US" dirty="0"/>
              <a:t>In many cases, there will be a parameter </a:t>
            </a:r>
            <a:r>
              <a:rPr lang="en-US" i="1" dirty="0">
                <a:latin typeface="Times New Roman" panose="02020603050405020304" pitchFamily="18" charset="0"/>
              </a:rPr>
              <a:t>h</a:t>
            </a:r>
            <a:r>
              <a:rPr lang="en-US" dirty="0"/>
              <a:t> that we can </a:t>
            </a:r>
            <a:br>
              <a:rPr lang="en-US" dirty="0"/>
            </a:br>
            <a:r>
              <a:rPr lang="en-US" dirty="0"/>
              <a:t>adjust, and the error will depend on that parameter</a:t>
            </a:r>
          </a:p>
          <a:p>
            <a:pPr lvl="2"/>
            <a:r>
              <a:rPr lang="en-US" dirty="0"/>
              <a:t>We will see algorithms that are </a:t>
            </a:r>
            <a:r>
              <a:rPr lang="en-US" dirty="0">
                <a:latin typeface="Times New Roman" panose="02020603050405020304" pitchFamily="18" charset="0"/>
              </a:rPr>
              <a:t>O(</a:t>
            </a:r>
            <a:r>
              <a:rPr lang="en-US" i="1" dirty="0">
                <a:latin typeface="Times New Roman" panose="02020603050405020304" pitchFamily="18" charset="0"/>
              </a:rPr>
              <a:t>h</a:t>
            </a:r>
            <a:r>
              <a:rPr lang="en-US" dirty="0">
                <a:latin typeface="Times New Roman" panose="02020603050405020304" pitchFamily="18" charset="0"/>
              </a:rPr>
              <a:t>), O(</a:t>
            </a:r>
            <a:r>
              <a:rPr lang="en-US" i="1" dirty="0">
                <a:latin typeface="Times New Roman" panose="02020603050405020304" pitchFamily="18" charset="0"/>
              </a:rPr>
              <a:t>h</a:t>
            </a:r>
            <a:r>
              <a:rPr lang="en-US" baseline="30000" dirty="0">
                <a:latin typeface="Times New Roman" panose="02020603050405020304" pitchFamily="18" charset="0"/>
              </a:rPr>
              <a:t>2</a:t>
            </a:r>
            <a:r>
              <a:rPr lang="en-US" dirty="0">
                <a:latin typeface="Times New Roman" panose="02020603050405020304" pitchFamily="18" charset="0"/>
              </a:rPr>
              <a:t>), O(</a:t>
            </a:r>
            <a:r>
              <a:rPr lang="en-US" i="1" dirty="0">
                <a:latin typeface="Times New Roman" panose="02020603050405020304" pitchFamily="18" charset="0"/>
              </a:rPr>
              <a:t>h</a:t>
            </a:r>
            <a:r>
              <a:rPr lang="en-US" baseline="30000" dirty="0">
                <a:latin typeface="Times New Roman" panose="02020603050405020304" pitchFamily="18" charset="0"/>
              </a:rPr>
              <a:t>5</a:t>
            </a:r>
            <a:r>
              <a:rPr lang="en-US" dirty="0">
                <a:latin typeface="Times New Roman" panose="02020603050405020304" pitchFamily="18" charset="0"/>
              </a:rPr>
              <a:t>)</a:t>
            </a:r>
            <a:r>
              <a:rPr lang="en-US" dirty="0"/>
              <a:t>, etc.</a:t>
            </a:r>
          </a:p>
        </p:txBody>
      </p:sp>
      <p:sp>
        <p:nvSpPr>
          <p:cNvPr id="4" name="Footer Placeholder 3">
            <a:extLst>
              <a:ext uri="{FF2B5EF4-FFF2-40B4-BE49-F238E27FC236}">
                <a16:creationId xmlns:a16="http://schemas.microsoft.com/office/drawing/2014/main" id="{DF4DB1FC-0D5A-481E-81EA-4713A6FA66E9}"/>
              </a:ext>
            </a:extLst>
          </p:cNvPr>
          <p:cNvSpPr>
            <a:spLocks noGrp="1"/>
          </p:cNvSpPr>
          <p:nvPr>
            <p:ph type="ftr" sz="quarter" idx="11"/>
          </p:nvPr>
        </p:nvSpPr>
        <p:spPr/>
        <p:txBody>
          <a:bodyPr/>
          <a:lstStyle/>
          <a:p>
            <a:r>
              <a:rPr lang="en-US"/>
              <a:t>Taylor series</a:t>
            </a:r>
            <a:endParaRPr lang="en-CA" dirty="0"/>
          </a:p>
        </p:txBody>
      </p:sp>
      <p:sp>
        <p:nvSpPr>
          <p:cNvPr id="5" name="Slide Number Placeholder 4">
            <a:extLst>
              <a:ext uri="{FF2B5EF4-FFF2-40B4-BE49-F238E27FC236}">
                <a16:creationId xmlns:a16="http://schemas.microsoft.com/office/drawing/2014/main" id="{406718CF-CD2F-4000-935B-0698128DC313}"/>
              </a:ext>
            </a:extLst>
          </p:cNvPr>
          <p:cNvSpPr>
            <a:spLocks noGrp="1"/>
          </p:cNvSpPr>
          <p:nvPr>
            <p:ph type="sldNum" sz="quarter" idx="12"/>
          </p:nvPr>
        </p:nvSpPr>
        <p:spPr/>
        <p:txBody>
          <a:bodyPr/>
          <a:lstStyle/>
          <a:p>
            <a:fld id="{42EF6DC8-DA9C-4533-8A40-BB00A2545AF8}" type="slidenum">
              <a:rPr lang="en-CA" smtClean="0"/>
              <a:pPr/>
              <a:t>14</a:t>
            </a:fld>
            <a:endParaRPr lang="en-CA"/>
          </a:p>
        </p:txBody>
      </p:sp>
      <p:graphicFrame>
        <p:nvGraphicFramePr>
          <p:cNvPr id="6" name="Object 5">
            <a:extLst>
              <a:ext uri="{FF2B5EF4-FFF2-40B4-BE49-F238E27FC236}">
                <a16:creationId xmlns:a16="http://schemas.microsoft.com/office/drawing/2014/main" id="{A6FC1121-2A6A-4C5D-91FE-B1A0C57C613C}"/>
              </a:ext>
            </a:extLst>
          </p:cNvPr>
          <p:cNvGraphicFramePr>
            <a:graphicFrameLocks noChangeAspect="1"/>
          </p:cNvGraphicFramePr>
          <p:nvPr>
            <p:extLst>
              <p:ext uri="{D42A27DB-BD31-4B8C-83A1-F6EECF244321}">
                <p14:modId xmlns:p14="http://schemas.microsoft.com/office/powerpoint/2010/main" val="3763779968"/>
              </p:ext>
            </p:extLst>
          </p:nvPr>
        </p:nvGraphicFramePr>
        <p:xfrm>
          <a:off x="2139156" y="2263324"/>
          <a:ext cx="4865687" cy="769937"/>
        </p:xfrm>
        <a:graphic>
          <a:graphicData uri="http://schemas.openxmlformats.org/presentationml/2006/ole">
            <mc:AlternateContent xmlns:mc="http://schemas.openxmlformats.org/markup-compatibility/2006">
              <mc:Choice xmlns:v="urn:schemas-microsoft-com:vml" Requires="v">
                <p:oleObj name="Equation" r:id="rId3" imgW="2184120" imgH="342720" progId="Equation.DSMT4">
                  <p:embed/>
                </p:oleObj>
              </mc:Choice>
              <mc:Fallback>
                <p:oleObj name="Equation" r:id="rId3" imgW="2184120" imgH="342720" progId="Equation.DSMT4">
                  <p:embed/>
                  <p:pic>
                    <p:nvPicPr>
                      <p:cNvPr id="6" name="Object 5">
                        <a:extLst>
                          <a:ext uri="{FF2B5EF4-FFF2-40B4-BE49-F238E27FC236}">
                            <a16:creationId xmlns:a16="http://schemas.microsoft.com/office/drawing/2014/main" id="{A6FC1121-2A6A-4C5D-91FE-B1A0C57C613C}"/>
                          </a:ext>
                        </a:extLst>
                      </p:cNvPr>
                      <p:cNvPicPr/>
                      <p:nvPr/>
                    </p:nvPicPr>
                    <p:blipFill>
                      <a:blip r:embed="rId4"/>
                      <a:stretch>
                        <a:fillRect/>
                      </a:stretch>
                    </p:blipFill>
                    <p:spPr>
                      <a:xfrm>
                        <a:off x="2139156" y="2263324"/>
                        <a:ext cx="4865687" cy="769937"/>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266044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endParaRPr lang="en-CA" dirty="0"/>
          </a:p>
        </p:txBody>
      </p:sp>
      <p:sp>
        <p:nvSpPr>
          <p:cNvPr id="3" name="Content Placeholder 2"/>
          <p:cNvSpPr>
            <a:spLocks noGrp="1"/>
          </p:cNvSpPr>
          <p:nvPr>
            <p:ph idx="1"/>
          </p:nvPr>
        </p:nvSpPr>
        <p:spPr>
          <a:xfrm>
            <a:off x="457200" y="1600200"/>
            <a:ext cx="8149905" cy="4525963"/>
          </a:xfrm>
        </p:spPr>
        <p:txBody>
          <a:bodyPr/>
          <a:lstStyle/>
          <a:p>
            <a:r>
              <a:rPr lang="en-US" dirty="0"/>
              <a:t>Following this topic, you now</a:t>
            </a:r>
          </a:p>
          <a:p>
            <a:pPr lvl="1"/>
            <a:r>
              <a:rPr lang="en-US" dirty="0"/>
              <a:t>Are aware of Taylor series with respect to </a:t>
            </a:r>
            <a:r>
              <a:rPr lang="en-US" i="1" dirty="0">
                <a:latin typeface="Times New Roman" panose="02020603050405020304" pitchFamily="18" charset="0"/>
              </a:rPr>
              <a:t>f </a:t>
            </a:r>
            <a:r>
              <a:rPr lang="en-US" dirty="0">
                <a:latin typeface="Times New Roman" panose="02020603050405020304" pitchFamily="18" charset="0"/>
              </a:rPr>
              <a:t>(</a:t>
            </a:r>
            <a:r>
              <a:rPr lang="en-US" i="1" dirty="0">
                <a:latin typeface="Times New Roman" panose="02020603050405020304" pitchFamily="18" charset="0"/>
              </a:rPr>
              <a:t>x</a:t>
            </a:r>
            <a:r>
              <a:rPr lang="en-US" dirty="0">
                <a:latin typeface="Times New Roman" panose="02020603050405020304" pitchFamily="18" charset="0"/>
              </a:rPr>
              <a:t> + </a:t>
            </a:r>
            <a:r>
              <a:rPr lang="en-US" i="1" dirty="0">
                <a:latin typeface="Times New Roman" panose="02020603050405020304" pitchFamily="18" charset="0"/>
              </a:rPr>
              <a:t>h</a:t>
            </a:r>
            <a:r>
              <a:rPr lang="en-US" dirty="0">
                <a:latin typeface="Times New Roman" panose="02020603050405020304" pitchFamily="18" charset="0"/>
              </a:rPr>
              <a:t>)</a:t>
            </a:r>
          </a:p>
          <a:p>
            <a:pPr lvl="1"/>
            <a:r>
              <a:rPr lang="en-US" dirty="0"/>
              <a:t>Understand the part that Taylor series will play in this course</a:t>
            </a:r>
          </a:p>
          <a:p>
            <a:pPr lvl="1"/>
            <a:r>
              <a:rPr lang="en-US" dirty="0"/>
              <a:t>Know that the Taylor formula gives the absolute error</a:t>
            </a:r>
          </a:p>
          <a:p>
            <a:pPr lvl="2"/>
            <a:r>
              <a:rPr lang="en-US" dirty="0"/>
              <a:t>If the appropriate derivative is continuous,</a:t>
            </a:r>
            <a:br>
              <a:rPr lang="en-US" dirty="0"/>
            </a:br>
            <a:r>
              <a:rPr lang="en-US" dirty="0"/>
              <a:t>	we have a good estimate as to what the error is</a:t>
            </a:r>
          </a:p>
          <a:p>
            <a:pPr lvl="1"/>
            <a:r>
              <a:rPr lang="en-US" dirty="0"/>
              <a:t>We have also seen that the 1</a:t>
            </a:r>
            <a:r>
              <a:rPr lang="en-US" baseline="30000" dirty="0"/>
              <a:t>st</a:t>
            </a:r>
            <a:r>
              <a:rPr lang="en-US" dirty="0"/>
              <a:t>-order Taylor series approximation is what we will describe as </a:t>
            </a:r>
            <a:r>
              <a:rPr lang="en-US" dirty="0">
                <a:latin typeface="Times New Roman" panose="02020603050405020304" pitchFamily="18" charset="0"/>
              </a:rPr>
              <a:t>O(</a:t>
            </a:r>
            <a:r>
              <a:rPr lang="en-US" i="1" dirty="0">
                <a:latin typeface="Times New Roman" panose="02020603050405020304" pitchFamily="18" charset="0"/>
              </a:rPr>
              <a:t>h</a:t>
            </a:r>
            <a:r>
              <a:rPr lang="en-US" baseline="30000" dirty="0">
                <a:latin typeface="Times New Roman" panose="02020603050405020304" pitchFamily="18" charset="0"/>
              </a:rPr>
              <a:t>2</a:t>
            </a:r>
            <a:r>
              <a:rPr lang="en-US" dirty="0">
                <a:latin typeface="Times New Roman" panose="02020603050405020304" pitchFamily="18" charset="0"/>
              </a:rPr>
              <a:t>)</a:t>
            </a:r>
          </a:p>
        </p:txBody>
      </p:sp>
      <p:sp>
        <p:nvSpPr>
          <p:cNvPr id="4" name="Footer Placeholder 3"/>
          <p:cNvSpPr>
            <a:spLocks noGrp="1"/>
          </p:cNvSpPr>
          <p:nvPr>
            <p:ph type="ftr" sz="quarter" idx="11"/>
          </p:nvPr>
        </p:nvSpPr>
        <p:spPr/>
        <p:txBody>
          <a:bodyPr/>
          <a:lstStyle/>
          <a:p>
            <a:r>
              <a:rPr lang="en-US"/>
              <a:t>Taylor series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15</a:t>
            </a:fld>
            <a:endParaRPr lang="en-CA"/>
          </a:p>
        </p:txBody>
      </p:sp>
    </p:spTree>
    <p:custDataLst>
      <p:tags r:id="rId1"/>
    </p:custDataLst>
    <p:extLst>
      <p:ext uri="{BB962C8B-B14F-4D97-AF65-F5344CB8AC3E}">
        <p14:creationId xmlns:p14="http://schemas.microsoft.com/office/powerpoint/2010/main" val="2475975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References</a:t>
            </a:r>
          </a:p>
        </p:txBody>
      </p:sp>
      <p:sp>
        <p:nvSpPr>
          <p:cNvPr id="3" name="Content Placeholder 2"/>
          <p:cNvSpPr>
            <a:spLocks noGrp="1"/>
          </p:cNvSpPr>
          <p:nvPr>
            <p:ph idx="1"/>
          </p:nvPr>
        </p:nvSpPr>
        <p:spPr>
          <a:xfrm>
            <a:off x="457200" y="1600200"/>
            <a:ext cx="8686800" cy="4525963"/>
          </a:xfrm>
        </p:spPr>
        <p:txBody>
          <a:bodyPr>
            <a:normAutofit/>
          </a:bodyPr>
          <a:lstStyle/>
          <a:p>
            <a:pPr marL="0" indent="0">
              <a:buNone/>
            </a:pPr>
            <a:r>
              <a:rPr lang="en-US" dirty="0"/>
              <a:t>[1]	https://en.wikipedia.org/wiki/Taylor_series</a:t>
            </a:r>
          </a:p>
          <a:p>
            <a:pPr marL="0" indent="0">
              <a:buNone/>
            </a:pPr>
            <a:endParaRPr lang="en-US" dirty="0"/>
          </a:p>
        </p:txBody>
      </p:sp>
      <p:sp>
        <p:nvSpPr>
          <p:cNvPr id="4" name="Footer Placeholder 3"/>
          <p:cNvSpPr>
            <a:spLocks noGrp="1"/>
          </p:cNvSpPr>
          <p:nvPr>
            <p:ph type="ftr" sz="quarter" idx="11"/>
          </p:nvPr>
        </p:nvSpPr>
        <p:spPr/>
        <p:txBody>
          <a:bodyPr/>
          <a:lstStyle/>
          <a:p>
            <a:r>
              <a:rPr lang="en-US"/>
              <a:t>Taylor series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16</a:t>
            </a:fld>
            <a:endParaRPr lang="en-CA"/>
          </a:p>
        </p:txBody>
      </p:sp>
    </p:spTree>
    <p:extLst>
      <p:ext uri="{BB962C8B-B14F-4D97-AF65-F5344CB8AC3E}">
        <p14:creationId xmlns:p14="http://schemas.microsoft.com/office/powerpoint/2010/main" val="1740462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Acknowledgments</a:t>
            </a:r>
          </a:p>
        </p:txBody>
      </p:sp>
      <p:sp>
        <p:nvSpPr>
          <p:cNvPr id="3" name="Content Placeholder 2"/>
          <p:cNvSpPr>
            <a:spLocks noGrp="1"/>
          </p:cNvSpPr>
          <p:nvPr>
            <p:ph idx="1"/>
          </p:nvPr>
        </p:nvSpPr>
        <p:spPr/>
        <p:txBody>
          <a:bodyPr>
            <a:normAutofit/>
          </a:bodyPr>
          <a:lstStyle/>
          <a:p>
            <a:pPr marL="0" indent="0">
              <a:buNone/>
            </a:pPr>
            <a:r>
              <a:rPr lang="en-US" sz="1800" dirty="0"/>
              <a:t>None so far.</a:t>
            </a:r>
            <a:endParaRPr lang="en-CA" sz="1800" dirty="0"/>
          </a:p>
        </p:txBody>
      </p:sp>
      <p:sp>
        <p:nvSpPr>
          <p:cNvPr id="4" name="Footer Placeholder 3"/>
          <p:cNvSpPr>
            <a:spLocks noGrp="1"/>
          </p:cNvSpPr>
          <p:nvPr>
            <p:ph type="ftr" sz="quarter" idx="11"/>
          </p:nvPr>
        </p:nvSpPr>
        <p:spPr/>
        <p:txBody>
          <a:bodyPr/>
          <a:lstStyle/>
          <a:p>
            <a:r>
              <a:rPr lang="en-US"/>
              <a:t>Taylor series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17</a:t>
            </a:fld>
            <a:endParaRPr lang="en-CA"/>
          </a:p>
        </p:txBody>
      </p:sp>
    </p:spTree>
    <p:extLst>
      <p:ext uri="{BB962C8B-B14F-4D97-AF65-F5344CB8AC3E}">
        <p14:creationId xmlns:p14="http://schemas.microsoft.com/office/powerpoint/2010/main" val="886795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normAutofit/>
          </a:bodyPr>
          <a:lstStyle/>
          <a:p>
            <a:pPr marL="0" indent="0">
              <a:buNone/>
            </a:pPr>
            <a:r>
              <a:rPr lang="en-CA" sz="1800" dirty="0"/>
              <a:t>These slides were prepared using the Cambria typeface. Mathematical equations use </a:t>
            </a:r>
            <a:r>
              <a:rPr lang="en-CA" sz="1800" dirty="0">
                <a:latin typeface="Times New Roman" panose="02020603050405020304" pitchFamily="18" charset="0"/>
              </a:rPr>
              <a:t>Times New Roman</a:t>
            </a:r>
            <a:r>
              <a:rPr lang="en-CA" sz="1800" dirty="0"/>
              <a:t>, and source code is presented using </a:t>
            </a:r>
            <a:r>
              <a:rPr lang="en-CA" sz="1800" dirty="0">
                <a:latin typeface="Consolas" panose="020B0609020204030204" pitchFamily="49" charset="0"/>
                <a:cs typeface="Consolas" panose="020B0609020204030204" pitchFamily="49" charset="0"/>
              </a:rPr>
              <a:t>Consolas</a:t>
            </a:r>
            <a:r>
              <a:rPr lang="en-CA" sz="1800" dirty="0"/>
              <a:t>.  Mathematical equations are prepared in </a:t>
            </a:r>
            <a:r>
              <a:rPr lang="en-CA" sz="1800" dirty="0" err="1"/>
              <a:t>MathType</a:t>
            </a:r>
            <a:r>
              <a:rPr lang="en-CA" sz="1800" dirty="0"/>
              <a:t> by Design Science, Inc.</a:t>
            </a:r>
          </a:p>
          <a:p>
            <a:pPr marL="0" indent="0">
              <a:buNone/>
            </a:pPr>
            <a:r>
              <a:rPr lang="en-CA" sz="1800" dirty="0"/>
              <a:t>Examples may be formulated and checked using Maple by </a:t>
            </a:r>
            <a:r>
              <a:rPr lang="en-CA" sz="1800" dirty="0" err="1"/>
              <a:t>Maplesoft</a:t>
            </a:r>
            <a:r>
              <a:rPr lang="en-CA" sz="1800" dirty="0"/>
              <a:t>, Inc.</a:t>
            </a:r>
          </a:p>
          <a:p>
            <a:pPr marL="0" indent="0">
              <a:buNone/>
            </a:pPr>
            <a:endParaRPr lang="en-CA" sz="1050" dirty="0"/>
          </a:p>
          <a:p>
            <a:pPr marL="0" indent="0">
              <a:buNone/>
            </a:pPr>
            <a:r>
              <a:rPr lang="en-CA" sz="1800" dirty="0"/>
              <a:t>The photographs of flowers and a monarch butter appearing on the title slide and accenting the top of each other slide were taken at the Royal Botanical Gardens in October of 2017 by Douglas Wilhelm Harder. Please see</a:t>
            </a:r>
          </a:p>
          <a:p>
            <a:pPr marL="0" indent="0" algn="ctr">
              <a:buNone/>
            </a:pPr>
            <a:r>
              <a:rPr lang="en-CA" sz="1800" dirty="0"/>
              <a:t>https://www.rbg.ca/</a:t>
            </a:r>
          </a:p>
          <a:p>
            <a:pPr marL="0" indent="0">
              <a:buNone/>
            </a:pPr>
            <a:r>
              <a:rPr lang="en-CA" sz="1800" dirty="0"/>
              <a:t>for 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7" y="4538542"/>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3733800"/>
            <a:ext cx="1981200" cy="2967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773" y="4568054"/>
            <a:ext cx="3357428"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a:t>Taylor series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18</a:t>
            </a:fld>
            <a:endParaRPr lang="en-CA"/>
          </a:p>
        </p:txBody>
      </p:sp>
    </p:spTree>
    <p:extLst>
      <p:ext uri="{BB962C8B-B14F-4D97-AF65-F5344CB8AC3E}">
        <p14:creationId xmlns:p14="http://schemas.microsoft.com/office/powerpoint/2010/main" val="1131585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lgn="just">
              <a:buNone/>
            </a:pPr>
            <a:r>
              <a:rPr lang="en-CA" dirty="0"/>
              <a:t>These slides are provided for the </a:t>
            </a:r>
            <a:r>
              <a:rPr lang="en-CA" cap="small" dirty="0" err="1"/>
              <a:t>ece</a:t>
            </a:r>
            <a:r>
              <a:rPr lang="en-CA" dirty="0"/>
              <a:t> 204 </a:t>
            </a:r>
            <a:r>
              <a:rPr lang="en-CA" i="1" dirty="0"/>
              <a:t>Numerical methods</a:t>
            </a:r>
            <a:r>
              <a:rPr lang="en-CA" dirty="0"/>
              <a:t> course taught at the University of Waterloo. 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
        <p:nvSpPr>
          <p:cNvPr id="4" name="Footer Placeholder 3"/>
          <p:cNvSpPr>
            <a:spLocks noGrp="1"/>
          </p:cNvSpPr>
          <p:nvPr>
            <p:ph type="ftr" sz="quarter" idx="11"/>
          </p:nvPr>
        </p:nvSpPr>
        <p:spPr/>
        <p:txBody>
          <a:bodyPr/>
          <a:lstStyle/>
          <a:p>
            <a:r>
              <a:rPr lang="en-US"/>
              <a:t>Taylor series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19</a:t>
            </a:fld>
            <a:endParaRPr lang="en-CA"/>
          </a:p>
        </p:txBody>
      </p:sp>
    </p:spTree>
    <p:extLst>
      <p:ext uri="{BB962C8B-B14F-4D97-AF65-F5344CB8AC3E}">
        <p14:creationId xmlns:p14="http://schemas.microsoft.com/office/powerpoint/2010/main" val="4272497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endParaRPr lang="en-CA" dirty="0"/>
          </a:p>
        </p:txBody>
      </p:sp>
      <p:sp>
        <p:nvSpPr>
          <p:cNvPr id="3" name="Content Placeholder 2"/>
          <p:cNvSpPr>
            <a:spLocks noGrp="1"/>
          </p:cNvSpPr>
          <p:nvPr>
            <p:ph idx="1"/>
          </p:nvPr>
        </p:nvSpPr>
        <p:spPr>
          <a:xfrm>
            <a:off x="457200" y="1600200"/>
            <a:ext cx="8534400" cy="4525963"/>
          </a:xfrm>
        </p:spPr>
        <p:txBody>
          <a:bodyPr/>
          <a:lstStyle/>
          <a:p>
            <a:r>
              <a:rPr lang="en-US" dirty="0"/>
              <a:t>In this topic, we will</a:t>
            </a:r>
          </a:p>
          <a:p>
            <a:pPr lvl="1"/>
            <a:r>
              <a:rPr lang="en-US" dirty="0"/>
              <a:t>Review Taylor series as seen from calculus</a:t>
            </a:r>
          </a:p>
          <a:p>
            <a:pPr lvl="1"/>
            <a:r>
              <a:rPr lang="en-US" dirty="0"/>
              <a:t>Introduce a variation on the formula appropriate for this course</a:t>
            </a:r>
          </a:p>
          <a:p>
            <a:pPr lvl="1"/>
            <a:r>
              <a:rPr lang="en-US" dirty="0"/>
              <a:t>Look at the error term</a:t>
            </a:r>
          </a:p>
          <a:p>
            <a:pPr lvl="1"/>
            <a:r>
              <a:rPr lang="en-US" dirty="0"/>
              <a:t>Observe that the formula tells us exactly how much the error drops</a:t>
            </a:r>
          </a:p>
          <a:p>
            <a:pPr lvl="1"/>
            <a:r>
              <a:rPr lang="en-US" dirty="0"/>
              <a:t>Introduce big-O notation to describe the error</a:t>
            </a:r>
          </a:p>
        </p:txBody>
      </p:sp>
      <p:sp>
        <p:nvSpPr>
          <p:cNvPr id="4" name="Footer Placeholder 3"/>
          <p:cNvSpPr>
            <a:spLocks noGrp="1"/>
          </p:cNvSpPr>
          <p:nvPr>
            <p:ph type="ftr" sz="quarter" idx="11"/>
          </p:nvPr>
        </p:nvSpPr>
        <p:spPr/>
        <p:txBody>
          <a:bodyPr/>
          <a:lstStyle/>
          <a:p>
            <a:r>
              <a:rPr lang="en-US"/>
              <a:t>Taylor series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2</a:t>
            </a:fld>
            <a:endParaRPr lang="en-CA"/>
          </a:p>
        </p:txBody>
      </p:sp>
    </p:spTree>
    <p:extLst>
      <p:ext uri="{BB962C8B-B14F-4D97-AF65-F5344CB8AC3E}">
        <p14:creationId xmlns:p14="http://schemas.microsoft.com/office/powerpoint/2010/main" val="2835283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The derivative</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a:t>There are different ways of representing the derivative:</a:t>
            </a:r>
          </a:p>
          <a:p>
            <a:endParaRPr lang="en-US" dirty="0"/>
          </a:p>
          <a:p>
            <a:endParaRPr lang="en-US" dirty="0"/>
          </a:p>
          <a:p>
            <a:endParaRPr lang="en-US" dirty="0"/>
          </a:p>
          <a:p>
            <a:endParaRPr lang="en-US" dirty="0"/>
          </a:p>
          <a:p>
            <a:endParaRPr lang="en-US" dirty="0"/>
          </a:p>
          <a:p>
            <a:pPr lvl="1"/>
            <a:r>
              <a:rPr lang="en-US" dirty="0"/>
              <a:t>In this course, we will use a variation of the first:</a:t>
            </a:r>
          </a:p>
          <a:p>
            <a:endParaRPr lang="en-US" dirty="0"/>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a:t>Taylor series</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3</a:t>
            </a:fld>
            <a:endParaRPr lang="en-CA"/>
          </a:p>
        </p:txBody>
      </p:sp>
      <p:graphicFrame>
        <p:nvGraphicFramePr>
          <p:cNvPr id="6" name="Object 5">
            <a:extLst>
              <a:ext uri="{FF2B5EF4-FFF2-40B4-BE49-F238E27FC236}">
                <a16:creationId xmlns:a16="http://schemas.microsoft.com/office/drawing/2014/main" id="{1AF74A65-6C9E-46A0-99E7-526DC8F065DE}"/>
              </a:ext>
            </a:extLst>
          </p:cNvPr>
          <p:cNvGraphicFramePr>
            <a:graphicFrameLocks noChangeAspect="1"/>
          </p:cNvGraphicFramePr>
          <p:nvPr>
            <p:extLst>
              <p:ext uri="{D42A27DB-BD31-4B8C-83A1-F6EECF244321}">
                <p14:modId xmlns:p14="http://schemas.microsoft.com/office/powerpoint/2010/main" val="3902170659"/>
              </p:ext>
            </p:extLst>
          </p:nvPr>
        </p:nvGraphicFramePr>
        <p:xfrm>
          <a:off x="3165520" y="2190400"/>
          <a:ext cx="2460625" cy="484188"/>
        </p:xfrm>
        <a:graphic>
          <a:graphicData uri="http://schemas.openxmlformats.org/presentationml/2006/ole">
            <mc:AlternateContent xmlns:mc="http://schemas.openxmlformats.org/markup-compatibility/2006">
              <mc:Choice xmlns:v="urn:schemas-microsoft-com:vml" Requires="v">
                <p:oleObj name="Equation" r:id="rId3" imgW="1104840" imgH="215640" progId="Equation.DSMT4">
                  <p:embed/>
                </p:oleObj>
              </mc:Choice>
              <mc:Fallback>
                <p:oleObj name="Equation" r:id="rId3" imgW="1104840" imgH="215640" progId="Equation.DSMT4">
                  <p:embed/>
                  <p:pic>
                    <p:nvPicPr>
                      <p:cNvPr id="6" name="Object 5">
                        <a:extLst>
                          <a:ext uri="{FF2B5EF4-FFF2-40B4-BE49-F238E27FC236}">
                            <a16:creationId xmlns:a16="http://schemas.microsoft.com/office/drawing/2014/main" id="{1AF74A65-6C9E-46A0-99E7-526DC8F065DE}"/>
                          </a:ext>
                        </a:extLst>
                      </p:cNvPr>
                      <p:cNvPicPr/>
                      <p:nvPr/>
                    </p:nvPicPr>
                    <p:blipFill>
                      <a:blip r:embed="rId4"/>
                      <a:stretch>
                        <a:fillRect/>
                      </a:stretch>
                    </p:blipFill>
                    <p:spPr>
                      <a:xfrm>
                        <a:off x="3165520" y="2190400"/>
                        <a:ext cx="2460625" cy="484188"/>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8E633420-9C2A-4951-A014-5EE9F6EA9E19}"/>
              </a:ext>
            </a:extLst>
          </p:cNvPr>
          <p:cNvGraphicFramePr>
            <a:graphicFrameLocks noChangeAspect="1"/>
          </p:cNvGraphicFramePr>
          <p:nvPr>
            <p:extLst>
              <p:ext uri="{D42A27DB-BD31-4B8C-83A1-F6EECF244321}">
                <p14:modId xmlns:p14="http://schemas.microsoft.com/office/powerpoint/2010/main" val="496380855"/>
              </p:ext>
            </p:extLst>
          </p:nvPr>
        </p:nvGraphicFramePr>
        <p:xfrm>
          <a:off x="3462338" y="2722563"/>
          <a:ext cx="1866900" cy="484187"/>
        </p:xfrm>
        <a:graphic>
          <a:graphicData uri="http://schemas.openxmlformats.org/presentationml/2006/ole">
            <mc:AlternateContent xmlns:mc="http://schemas.openxmlformats.org/markup-compatibility/2006">
              <mc:Choice xmlns:v="urn:schemas-microsoft-com:vml" Requires="v">
                <p:oleObj name="Equation" r:id="rId5" imgW="838080" imgH="215640" progId="Equation.DSMT4">
                  <p:embed/>
                </p:oleObj>
              </mc:Choice>
              <mc:Fallback>
                <p:oleObj name="Equation" r:id="rId5" imgW="838080" imgH="215640" progId="Equation.DSMT4">
                  <p:embed/>
                  <p:pic>
                    <p:nvPicPr>
                      <p:cNvPr id="7" name="Object 6">
                        <a:extLst>
                          <a:ext uri="{FF2B5EF4-FFF2-40B4-BE49-F238E27FC236}">
                            <a16:creationId xmlns:a16="http://schemas.microsoft.com/office/drawing/2014/main" id="{8E633420-9C2A-4951-A014-5EE9F6EA9E19}"/>
                          </a:ext>
                        </a:extLst>
                      </p:cNvPr>
                      <p:cNvPicPr/>
                      <p:nvPr/>
                    </p:nvPicPr>
                    <p:blipFill>
                      <a:blip r:embed="rId6"/>
                      <a:stretch>
                        <a:fillRect/>
                      </a:stretch>
                    </p:blipFill>
                    <p:spPr>
                      <a:xfrm>
                        <a:off x="3462338" y="2722563"/>
                        <a:ext cx="1866900" cy="484187"/>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22161587-D361-4307-9308-FC83F4E8B5F6}"/>
              </a:ext>
            </a:extLst>
          </p:cNvPr>
          <p:cNvGraphicFramePr>
            <a:graphicFrameLocks noChangeAspect="1"/>
          </p:cNvGraphicFramePr>
          <p:nvPr>
            <p:extLst>
              <p:ext uri="{D42A27DB-BD31-4B8C-83A1-F6EECF244321}">
                <p14:modId xmlns:p14="http://schemas.microsoft.com/office/powerpoint/2010/main" val="2961723801"/>
              </p:ext>
            </p:extLst>
          </p:nvPr>
        </p:nvGraphicFramePr>
        <p:xfrm>
          <a:off x="2670175" y="3170238"/>
          <a:ext cx="3451225" cy="882650"/>
        </p:xfrm>
        <a:graphic>
          <a:graphicData uri="http://schemas.openxmlformats.org/presentationml/2006/ole">
            <mc:AlternateContent xmlns:mc="http://schemas.openxmlformats.org/markup-compatibility/2006">
              <mc:Choice xmlns:v="urn:schemas-microsoft-com:vml" Requires="v">
                <p:oleObj name="Equation" r:id="rId7" imgW="1549080" imgH="393480" progId="Equation.DSMT4">
                  <p:embed/>
                </p:oleObj>
              </mc:Choice>
              <mc:Fallback>
                <p:oleObj name="Equation" r:id="rId7" imgW="1549080" imgH="393480" progId="Equation.DSMT4">
                  <p:embed/>
                  <p:pic>
                    <p:nvPicPr>
                      <p:cNvPr id="8" name="Object 7">
                        <a:extLst>
                          <a:ext uri="{FF2B5EF4-FFF2-40B4-BE49-F238E27FC236}">
                            <a16:creationId xmlns:a16="http://schemas.microsoft.com/office/drawing/2014/main" id="{22161587-D361-4307-9308-FC83F4E8B5F6}"/>
                          </a:ext>
                        </a:extLst>
                      </p:cNvPr>
                      <p:cNvPicPr/>
                      <p:nvPr/>
                    </p:nvPicPr>
                    <p:blipFill>
                      <a:blip r:embed="rId8"/>
                      <a:stretch>
                        <a:fillRect/>
                      </a:stretch>
                    </p:blipFill>
                    <p:spPr>
                      <a:xfrm>
                        <a:off x="2670175" y="3170238"/>
                        <a:ext cx="3451225" cy="88265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61699589-1496-4C0F-BBCA-BA56F2821C45}"/>
              </a:ext>
            </a:extLst>
          </p:cNvPr>
          <p:cNvGraphicFramePr>
            <a:graphicFrameLocks noChangeAspect="1"/>
          </p:cNvGraphicFramePr>
          <p:nvPr>
            <p:extLst>
              <p:ext uri="{D42A27DB-BD31-4B8C-83A1-F6EECF244321}">
                <p14:modId xmlns:p14="http://schemas.microsoft.com/office/powerpoint/2010/main" val="137802053"/>
              </p:ext>
            </p:extLst>
          </p:nvPr>
        </p:nvGraphicFramePr>
        <p:xfrm>
          <a:off x="2868613" y="4499777"/>
          <a:ext cx="3252787" cy="512763"/>
        </p:xfrm>
        <a:graphic>
          <a:graphicData uri="http://schemas.openxmlformats.org/presentationml/2006/ole">
            <mc:AlternateContent xmlns:mc="http://schemas.openxmlformats.org/markup-compatibility/2006">
              <mc:Choice xmlns:v="urn:schemas-microsoft-com:vml" Requires="v">
                <p:oleObj name="Equation" r:id="rId9" imgW="1460160" imgH="228600" progId="Equation.DSMT4">
                  <p:embed/>
                </p:oleObj>
              </mc:Choice>
              <mc:Fallback>
                <p:oleObj name="Equation" r:id="rId9" imgW="1460160" imgH="228600" progId="Equation.DSMT4">
                  <p:embed/>
                  <p:pic>
                    <p:nvPicPr>
                      <p:cNvPr id="9" name="Object 8">
                        <a:extLst>
                          <a:ext uri="{FF2B5EF4-FFF2-40B4-BE49-F238E27FC236}">
                            <a16:creationId xmlns:a16="http://schemas.microsoft.com/office/drawing/2014/main" id="{61699589-1496-4C0F-BBCA-BA56F2821C45}"/>
                          </a:ext>
                        </a:extLst>
                      </p:cNvPr>
                      <p:cNvPicPr/>
                      <p:nvPr/>
                    </p:nvPicPr>
                    <p:blipFill>
                      <a:blip r:embed="rId10"/>
                      <a:stretch>
                        <a:fillRect/>
                      </a:stretch>
                    </p:blipFill>
                    <p:spPr>
                      <a:xfrm>
                        <a:off x="2868613" y="4499777"/>
                        <a:ext cx="3252787" cy="512763"/>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355068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Object 31">
            <a:extLst>
              <a:ext uri="{FF2B5EF4-FFF2-40B4-BE49-F238E27FC236}">
                <a16:creationId xmlns:a16="http://schemas.microsoft.com/office/drawing/2014/main" id="{8ABAC4AC-8638-4ACF-A549-449292B8B5E7}"/>
              </a:ext>
            </a:extLst>
          </p:cNvPr>
          <p:cNvGraphicFramePr>
            <a:graphicFrameLocks noChangeAspect="1"/>
          </p:cNvGraphicFramePr>
          <p:nvPr>
            <p:extLst>
              <p:ext uri="{D42A27DB-BD31-4B8C-83A1-F6EECF244321}">
                <p14:modId xmlns:p14="http://schemas.microsoft.com/office/powerpoint/2010/main" val="990934971"/>
              </p:ext>
            </p:extLst>
          </p:nvPr>
        </p:nvGraphicFramePr>
        <p:xfrm>
          <a:off x="1627187" y="2421304"/>
          <a:ext cx="1697037" cy="484187"/>
        </p:xfrm>
        <a:graphic>
          <a:graphicData uri="http://schemas.openxmlformats.org/presentationml/2006/ole">
            <mc:AlternateContent xmlns:mc="http://schemas.openxmlformats.org/markup-compatibility/2006">
              <mc:Choice xmlns:v="urn:schemas-microsoft-com:vml" Requires="v">
                <p:oleObj name="Equation" r:id="rId3" imgW="761760" imgH="215640" progId="Equation.DSMT4">
                  <p:embed/>
                </p:oleObj>
              </mc:Choice>
              <mc:Fallback>
                <p:oleObj name="Equation" r:id="rId3" imgW="761760" imgH="215640" progId="Equation.DSMT4">
                  <p:embed/>
                  <p:pic>
                    <p:nvPicPr>
                      <p:cNvPr id="32" name="Object 31">
                        <a:extLst>
                          <a:ext uri="{FF2B5EF4-FFF2-40B4-BE49-F238E27FC236}">
                            <a16:creationId xmlns:a16="http://schemas.microsoft.com/office/drawing/2014/main" id="{8ABAC4AC-8638-4ACF-A549-449292B8B5E7}"/>
                          </a:ext>
                        </a:extLst>
                      </p:cNvPr>
                      <p:cNvPicPr/>
                      <p:nvPr/>
                    </p:nvPicPr>
                    <p:blipFill>
                      <a:blip r:embed="rId4"/>
                      <a:stretch>
                        <a:fillRect/>
                      </a:stretch>
                    </p:blipFill>
                    <p:spPr>
                      <a:xfrm>
                        <a:off x="1627187" y="2421304"/>
                        <a:ext cx="1697037" cy="4841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t>Taylor series</a:t>
            </a:r>
            <a:endParaRPr lang="en-CA" dirty="0"/>
          </a:p>
        </p:txBody>
      </p:sp>
      <p:sp>
        <p:nvSpPr>
          <p:cNvPr id="3" name="Content Placeholder 2"/>
          <p:cNvSpPr>
            <a:spLocks noGrp="1"/>
          </p:cNvSpPr>
          <p:nvPr>
            <p:ph idx="1"/>
          </p:nvPr>
        </p:nvSpPr>
        <p:spPr>
          <a:xfrm>
            <a:off x="457200" y="1600200"/>
            <a:ext cx="8534400" cy="4525963"/>
          </a:xfrm>
        </p:spPr>
        <p:txBody>
          <a:bodyPr/>
          <a:lstStyle/>
          <a:p>
            <a:r>
              <a:rPr lang="en-US" dirty="0"/>
              <a:t>Given a function where the second derivative is continuous,</a:t>
            </a:r>
            <a:br>
              <a:rPr lang="en-US" dirty="0"/>
            </a:br>
            <a:r>
              <a:rPr lang="en-US" dirty="0"/>
              <a:t>we know that</a:t>
            </a:r>
            <a:br>
              <a:rPr lang="en-US" dirty="0"/>
            </a:br>
            <a:endParaRPr lang="en-US" dirty="0">
              <a:latin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a:t>Taylor series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4</a:t>
            </a:fld>
            <a:endParaRPr lang="en-CA"/>
          </a:p>
        </p:txBody>
      </p:sp>
      <p:sp>
        <p:nvSpPr>
          <p:cNvPr id="12" name="Freeform: Shape 11">
            <a:extLst>
              <a:ext uri="{FF2B5EF4-FFF2-40B4-BE49-F238E27FC236}">
                <a16:creationId xmlns:a16="http://schemas.microsoft.com/office/drawing/2014/main" id="{2E390942-052D-45A6-B906-00880381BD0E}"/>
              </a:ext>
            </a:extLst>
          </p:cNvPr>
          <p:cNvSpPr/>
          <p:nvPr/>
        </p:nvSpPr>
        <p:spPr>
          <a:xfrm>
            <a:off x="2104373" y="3419605"/>
            <a:ext cx="4471791" cy="1803748"/>
          </a:xfrm>
          <a:custGeom>
            <a:avLst/>
            <a:gdLst>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767047"/>
              <a:gd name="connsiteX1" fmla="*/ 2617939 w 4434213"/>
              <a:gd name="connsiteY1" fmla="*/ 1265128 h 1767047"/>
              <a:gd name="connsiteX2" fmla="*/ 4434213 w 4434213"/>
              <a:gd name="connsiteY2" fmla="*/ 0 h 1767047"/>
              <a:gd name="connsiteX3" fmla="*/ 4434213 w 4434213"/>
              <a:gd name="connsiteY3" fmla="*/ 0 h 1767047"/>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640909"/>
              <a:gd name="connsiteX1" fmla="*/ 2592887 w 4434213"/>
              <a:gd name="connsiteY1" fmla="*/ 1089763 h 1640909"/>
              <a:gd name="connsiteX2" fmla="*/ 4434213 w 4434213"/>
              <a:gd name="connsiteY2" fmla="*/ 0 h 1640909"/>
              <a:gd name="connsiteX3" fmla="*/ 4434213 w 4434213"/>
              <a:gd name="connsiteY3" fmla="*/ 0 h 1640909"/>
              <a:gd name="connsiteX0" fmla="*/ 0 w 4434213"/>
              <a:gd name="connsiteY0" fmla="*/ 1828800 h 1828800"/>
              <a:gd name="connsiteX1" fmla="*/ 2592887 w 4434213"/>
              <a:gd name="connsiteY1" fmla="*/ 1277654 h 1828800"/>
              <a:gd name="connsiteX2" fmla="*/ 4434213 w 4434213"/>
              <a:gd name="connsiteY2" fmla="*/ 187891 h 1828800"/>
              <a:gd name="connsiteX3" fmla="*/ 4296427 w 4434213"/>
              <a:gd name="connsiteY3" fmla="*/ 0 h 1828800"/>
              <a:gd name="connsiteX0" fmla="*/ 0 w 4434213"/>
              <a:gd name="connsiteY0" fmla="*/ 1640909 h 1640909"/>
              <a:gd name="connsiteX1" fmla="*/ 2592887 w 4434213"/>
              <a:gd name="connsiteY1" fmla="*/ 1089763 h 1640909"/>
              <a:gd name="connsiteX2" fmla="*/ 4434213 w 4434213"/>
              <a:gd name="connsiteY2" fmla="*/ 0 h 1640909"/>
              <a:gd name="connsiteX0" fmla="*/ 0 w 4434213"/>
              <a:gd name="connsiteY0" fmla="*/ 1640909 h 1640909"/>
              <a:gd name="connsiteX1" fmla="*/ 2592887 w 4434213"/>
              <a:gd name="connsiteY1" fmla="*/ 1089763 h 1640909"/>
              <a:gd name="connsiteX2" fmla="*/ 4434213 w 4434213"/>
              <a:gd name="connsiteY2" fmla="*/ 0 h 1640909"/>
              <a:gd name="connsiteX0" fmla="*/ 0 w 4471791"/>
              <a:gd name="connsiteY0" fmla="*/ 1803748 h 1803748"/>
              <a:gd name="connsiteX1" fmla="*/ 2592887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Lst>
            <a:ahLst/>
            <a:cxnLst>
              <a:cxn ang="0">
                <a:pos x="connsiteX0" y="connsiteY0"/>
              </a:cxn>
              <a:cxn ang="0">
                <a:pos x="connsiteX1" y="connsiteY1"/>
              </a:cxn>
              <a:cxn ang="0">
                <a:pos x="connsiteX2" y="connsiteY2"/>
              </a:cxn>
            </a:cxnLst>
            <a:rect l="l" t="t" r="r" b="b"/>
            <a:pathLst>
              <a:path w="4471791" h="1803748">
                <a:moveTo>
                  <a:pt x="0" y="1803748"/>
                </a:moveTo>
                <a:cubicBezTo>
                  <a:pt x="895611" y="1727548"/>
                  <a:pt x="1672224" y="1640909"/>
                  <a:pt x="2555309" y="1252602"/>
                </a:cubicBezTo>
                <a:cubicBezTo>
                  <a:pt x="3438394" y="864295"/>
                  <a:pt x="4471791" y="0"/>
                  <a:pt x="4471791"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CAFF5B03-103A-481A-9038-20E5DC31DFBF}"/>
              </a:ext>
            </a:extLst>
          </p:cNvPr>
          <p:cNvSpPr/>
          <p:nvPr/>
        </p:nvSpPr>
        <p:spPr>
          <a:xfrm>
            <a:off x="4320754" y="475124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9EDEEF03-1EF2-41E6-BEAA-467C68D0133F}"/>
              </a:ext>
            </a:extLst>
          </p:cNvPr>
          <p:cNvCxnSpPr>
            <a:cxnSpLocks/>
          </p:cNvCxnSpPr>
          <p:nvPr/>
        </p:nvCxnSpPr>
        <p:spPr>
          <a:xfrm>
            <a:off x="4366474" y="5592524"/>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8F0D3F9-417D-48F3-9C97-83A56596103F}"/>
              </a:ext>
            </a:extLst>
          </p:cNvPr>
          <p:cNvSpPr txBox="1"/>
          <p:nvPr/>
        </p:nvSpPr>
        <p:spPr>
          <a:xfrm>
            <a:off x="4217234" y="5781770"/>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baseline="-25000" dirty="0">
                <a:solidFill>
                  <a:schemeClr val="bg1"/>
                </a:solidFill>
                <a:latin typeface="Times New Roman" panose="02020603050405020304" pitchFamily="18" charset="0"/>
                <a:cs typeface="Times New Roman" panose="02020603050405020304" pitchFamily="18" charset="0"/>
              </a:rPr>
              <a:t>0</a:t>
            </a:r>
            <a:endParaRPr lang="en-US" sz="2000" i="1" baseline="-25000" dirty="0">
              <a:solidFill>
                <a:schemeClr val="bg1"/>
              </a:solidFill>
              <a:latin typeface="Times New Roman" panose="02020603050405020304" pitchFamily="18" charset="0"/>
              <a:cs typeface="Times New Roman" panose="02020603050405020304" pitchFamily="18" charset="0"/>
            </a:endParaRPr>
          </a:p>
        </p:txBody>
      </p:sp>
      <p:cxnSp>
        <p:nvCxnSpPr>
          <p:cNvPr id="16" name="Straight Connector 15">
            <a:extLst>
              <a:ext uri="{FF2B5EF4-FFF2-40B4-BE49-F238E27FC236}">
                <a16:creationId xmlns:a16="http://schemas.microsoft.com/office/drawing/2014/main" id="{D8837B6F-9C58-4FB2-8A3A-F7F256BE71A3}"/>
              </a:ext>
            </a:extLst>
          </p:cNvPr>
          <p:cNvCxnSpPr>
            <a:cxnSpLocks/>
          </p:cNvCxnSpPr>
          <p:nvPr/>
        </p:nvCxnSpPr>
        <p:spPr>
          <a:xfrm>
            <a:off x="5584277" y="5585533"/>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DBFA323-8970-42E0-9FD4-12ACA1D09D5F}"/>
              </a:ext>
            </a:extLst>
          </p:cNvPr>
          <p:cNvSpPr txBox="1"/>
          <p:nvPr/>
        </p:nvSpPr>
        <p:spPr>
          <a:xfrm>
            <a:off x="5435037" y="5774779"/>
            <a:ext cx="298479" cy="400110"/>
          </a:xfrm>
          <a:prstGeom prst="rect">
            <a:avLst/>
          </a:prstGeom>
          <a:noFill/>
        </p:spPr>
        <p:txBody>
          <a:bodyPr wrap="none" rtlCol="0">
            <a:spAutoFit/>
          </a:bodyPr>
          <a:lstStyle/>
          <a:p>
            <a:pPr algn="ctr"/>
            <a:r>
              <a:rPr lang="en-US" sz="2000" i="1" dirty="0">
                <a:solidFill>
                  <a:schemeClr val="bg1"/>
                </a:solidFill>
                <a:latin typeface="Times New Roman" panose="02020603050405020304" pitchFamily="18" charset="0"/>
                <a:cs typeface="Times New Roman" panose="02020603050405020304" pitchFamily="18" charset="0"/>
              </a:rPr>
              <a:t>x</a:t>
            </a:r>
          </a:p>
        </p:txBody>
      </p:sp>
      <p:sp>
        <p:nvSpPr>
          <p:cNvPr id="18" name="Oval 17">
            <a:extLst>
              <a:ext uri="{FF2B5EF4-FFF2-40B4-BE49-F238E27FC236}">
                <a16:creationId xmlns:a16="http://schemas.microsoft.com/office/drawing/2014/main" id="{673F0E8A-DA6D-4518-90BD-FE6008EA1056}"/>
              </a:ext>
            </a:extLst>
          </p:cNvPr>
          <p:cNvSpPr/>
          <p:nvPr/>
        </p:nvSpPr>
        <p:spPr>
          <a:xfrm>
            <a:off x="5546946" y="4100531"/>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6E10CA94-9B31-432A-A297-46EB840DDF4B}"/>
              </a:ext>
            </a:extLst>
          </p:cNvPr>
          <p:cNvCxnSpPr>
            <a:cxnSpLocks/>
          </p:cNvCxnSpPr>
          <p:nvPr/>
        </p:nvCxnSpPr>
        <p:spPr>
          <a:xfrm flipH="1">
            <a:off x="2104373" y="5680002"/>
            <a:ext cx="4471792" cy="1549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03F7B58-1AF2-4200-B7A6-644FB0169CAC}"/>
              </a:ext>
            </a:extLst>
          </p:cNvPr>
          <p:cNvCxnSpPr>
            <a:cxnSpLocks/>
          </p:cNvCxnSpPr>
          <p:nvPr/>
        </p:nvCxnSpPr>
        <p:spPr>
          <a:xfrm flipV="1">
            <a:off x="3128756" y="4090680"/>
            <a:ext cx="3003596" cy="119661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24" name="Object 23">
            <a:extLst>
              <a:ext uri="{FF2B5EF4-FFF2-40B4-BE49-F238E27FC236}">
                <a16:creationId xmlns:a16="http://schemas.microsoft.com/office/drawing/2014/main" id="{CC6AD06C-9DCE-40AC-A359-E9EDB601096B}"/>
              </a:ext>
            </a:extLst>
          </p:cNvPr>
          <p:cNvGraphicFramePr>
            <a:graphicFrameLocks noChangeAspect="1"/>
          </p:cNvGraphicFramePr>
          <p:nvPr>
            <p:extLst>
              <p:ext uri="{D42A27DB-BD31-4B8C-83A1-F6EECF244321}">
                <p14:modId xmlns:p14="http://schemas.microsoft.com/office/powerpoint/2010/main" val="1543106822"/>
              </p:ext>
            </p:extLst>
          </p:nvPr>
        </p:nvGraphicFramePr>
        <p:xfrm>
          <a:off x="4876251" y="3601624"/>
          <a:ext cx="708025" cy="482600"/>
        </p:xfrm>
        <a:graphic>
          <a:graphicData uri="http://schemas.openxmlformats.org/presentationml/2006/ole">
            <mc:AlternateContent xmlns:mc="http://schemas.openxmlformats.org/markup-compatibility/2006">
              <mc:Choice xmlns:v="urn:schemas-microsoft-com:vml" Requires="v">
                <p:oleObj name="Equation" r:id="rId5" imgW="317160" imgH="215640" progId="Equation.DSMT4">
                  <p:embed/>
                </p:oleObj>
              </mc:Choice>
              <mc:Fallback>
                <p:oleObj name="Equation" r:id="rId5" imgW="317160" imgH="215640" progId="Equation.DSMT4">
                  <p:embed/>
                  <p:pic>
                    <p:nvPicPr>
                      <p:cNvPr id="24" name="Object 23">
                        <a:extLst>
                          <a:ext uri="{FF2B5EF4-FFF2-40B4-BE49-F238E27FC236}">
                            <a16:creationId xmlns:a16="http://schemas.microsoft.com/office/drawing/2014/main" id="{CC6AD06C-9DCE-40AC-A359-E9EDB601096B}"/>
                          </a:ext>
                        </a:extLst>
                      </p:cNvPr>
                      <p:cNvPicPr/>
                      <p:nvPr/>
                    </p:nvPicPr>
                    <p:blipFill>
                      <a:blip r:embed="rId6"/>
                      <a:stretch>
                        <a:fillRect/>
                      </a:stretch>
                    </p:blipFill>
                    <p:spPr>
                      <a:xfrm>
                        <a:off x="4876251" y="3601624"/>
                        <a:ext cx="708025" cy="482600"/>
                      </a:xfrm>
                      <a:prstGeom prst="rect">
                        <a:avLst/>
                      </a:prstGeom>
                    </p:spPr>
                  </p:pic>
                </p:oleObj>
              </mc:Fallback>
            </mc:AlternateContent>
          </a:graphicData>
        </a:graphic>
      </p:graphicFrame>
      <p:sp>
        <p:nvSpPr>
          <p:cNvPr id="26" name="Oval 25">
            <a:extLst>
              <a:ext uri="{FF2B5EF4-FFF2-40B4-BE49-F238E27FC236}">
                <a16:creationId xmlns:a16="http://schemas.microsoft.com/office/drawing/2014/main" id="{54E9D6BF-B007-4B4D-AC90-55E0B382BB3F}"/>
              </a:ext>
            </a:extLst>
          </p:cNvPr>
          <p:cNvSpPr/>
          <p:nvPr/>
        </p:nvSpPr>
        <p:spPr>
          <a:xfrm>
            <a:off x="5548344" y="4269709"/>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7" name="Object 26">
            <a:extLst>
              <a:ext uri="{FF2B5EF4-FFF2-40B4-BE49-F238E27FC236}">
                <a16:creationId xmlns:a16="http://schemas.microsoft.com/office/drawing/2014/main" id="{115C5DC8-73D7-4902-9BB3-C01A0FEC4D54}"/>
              </a:ext>
            </a:extLst>
          </p:cNvPr>
          <p:cNvGraphicFramePr>
            <a:graphicFrameLocks noChangeAspect="1"/>
          </p:cNvGraphicFramePr>
          <p:nvPr>
            <p:extLst>
              <p:ext uri="{D42A27DB-BD31-4B8C-83A1-F6EECF244321}">
                <p14:modId xmlns:p14="http://schemas.microsoft.com/office/powerpoint/2010/main" val="1082359494"/>
              </p:ext>
            </p:extLst>
          </p:nvPr>
        </p:nvGraphicFramePr>
        <p:xfrm>
          <a:off x="3644900" y="4194175"/>
          <a:ext cx="820738" cy="482600"/>
        </p:xfrm>
        <a:graphic>
          <a:graphicData uri="http://schemas.openxmlformats.org/presentationml/2006/ole">
            <mc:AlternateContent xmlns:mc="http://schemas.openxmlformats.org/markup-compatibility/2006">
              <mc:Choice xmlns:v="urn:schemas-microsoft-com:vml" Requires="v">
                <p:oleObj name="Equation" r:id="rId7" imgW="368280" imgH="215640" progId="Equation.DSMT4">
                  <p:embed/>
                </p:oleObj>
              </mc:Choice>
              <mc:Fallback>
                <p:oleObj name="Equation" r:id="rId7" imgW="368280" imgH="215640" progId="Equation.DSMT4">
                  <p:embed/>
                  <p:pic>
                    <p:nvPicPr>
                      <p:cNvPr id="27" name="Object 26">
                        <a:extLst>
                          <a:ext uri="{FF2B5EF4-FFF2-40B4-BE49-F238E27FC236}">
                            <a16:creationId xmlns:a16="http://schemas.microsoft.com/office/drawing/2014/main" id="{115C5DC8-73D7-4902-9BB3-C01A0FEC4D54}"/>
                          </a:ext>
                        </a:extLst>
                      </p:cNvPr>
                      <p:cNvPicPr/>
                      <p:nvPr/>
                    </p:nvPicPr>
                    <p:blipFill>
                      <a:blip r:embed="rId8"/>
                      <a:stretch>
                        <a:fillRect/>
                      </a:stretch>
                    </p:blipFill>
                    <p:spPr>
                      <a:xfrm>
                        <a:off x="3644900" y="4194175"/>
                        <a:ext cx="820738" cy="482600"/>
                      </a:xfrm>
                      <a:prstGeom prst="rect">
                        <a:avLst/>
                      </a:prstGeom>
                    </p:spPr>
                  </p:pic>
                </p:oleObj>
              </mc:Fallback>
            </mc:AlternateContent>
          </a:graphicData>
        </a:graphic>
      </p:graphicFrame>
      <p:graphicFrame>
        <p:nvGraphicFramePr>
          <p:cNvPr id="28" name="Object 27">
            <a:extLst>
              <a:ext uri="{FF2B5EF4-FFF2-40B4-BE49-F238E27FC236}">
                <a16:creationId xmlns:a16="http://schemas.microsoft.com/office/drawing/2014/main" id="{7C1FA3F9-1506-4277-AF10-D3D3C4E4436B}"/>
              </a:ext>
            </a:extLst>
          </p:cNvPr>
          <p:cNvGraphicFramePr>
            <a:graphicFrameLocks noChangeAspect="1"/>
          </p:cNvGraphicFramePr>
          <p:nvPr>
            <p:extLst>
              <p:ext uri="{D42A27DB-BD31-4B8C-83A1-F6EECF244321}">
                <p14:modId xmlns:p14="http://schemas.microsoft.com/office/powerpoint/2010/main" val="2271707939"/>
              </p:ext>
            </p:extLst>
          </p:nvPr>
        </p:nvGraphicFramePr>
        <p:xfrm>
          <a:off x="7159863" y="3096419"/>
          <a:ext cx="1328737" cy="428625"/>
        </p:xfrm>
        <a:graphic>
          <a:graphicData uri="http://schemas.openxmlformats.org/presentationml/2006/ole">
            <mc:AlternateContent xmlns:mc="http://schemas.openxmlformats.org/markup-compatibility/2006">
              <mc:Choice xmlns:v="urn:schemas-microsoft-com:vml" Requires="v">
                <p:oleObj name="Equation" r:id="rId9" imgW="596880" imgH="190440" progId="Equation.DSMT4">
                  <p:embed/>
                </p:oleObj>
              </mc:Choice>
              <mc:Fallback>
                <p:oleObj name="Equation" r:id="rId9" imgW="596880" imgH="190440" progId="Equation.DSMT4">
                  <p:embed/>
                  <p:pic>
                    <p:nvPicPr>
                      <p:cNvPr id="28" name="Object 27">
                        <a:extLst>
                          <a:ext uri="{FF2B5EF4-FFF2-40B4-BE49-F238E27FC236}">
                            <a16:creationId xmlns:a16="http://schemas.microsoft.com/office/drawing/2014/main" id="{7C1FA3F9-1506-4277-AF10-D3D3C4E4436B}"/>
                          </a:ext>
                        </a:extLst>
                      </p:cNvPr>
                      <p:cNvPicPr/>
                      <p:nvPr/>
                    </p:nvPicPr>
                    <p:blipFill>
                      <a:blip r:embed="rId10"/>
                      <a:stretch>
                        <a:fillRect/>
                      </a:stretch>
                    </p:blipFill>
                    <p:spPr>
                      <a:xfrm>
                        <a:off x="7159863" y="3096419"/>
                        <a:ext cx="1328737" cy="428625"/>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2FF8E533-EE22-40FA-A896-90DFA766E438}"/>
              </a:ext>
            </a:extLst>
          </p:cNvPr>
          <p:cNvGraphicFramePr>
            <a:graphicFrameLocks noChangeAspect="1"/>
          </p:cNvGraphicFramePr>
          <p:nvPr>
            <p:extLst>
              <p:ext uri="{D42A27DB-BD31-4B8C-83A1-F6EECF244321}">
                <p14:modId xmlns:p14="http://schemas.microsoft.com/office/powerpoint/2010/main" val="2041084668"/>
              </p:ext>
            </p:extLst>
          </p:nvPr>
        </p:nvGraphicFramePr>
        <p:xfrm>
          <a:off x="3266202" y="2391133"/>
          <a:ext cx="2092325" cy="514350"/>
        </p:xfrm>
        <a:graphic>
          <a:graphicData uri="http://schemas.openxmlformats.org/presentationml/2006/ole">
            <mc:AlternateContent xmlns:mc="http://schemas.openxmlformats.org/markup-compatibility/2006">
              <mc:Choice xmlns:v="urn:schemas-microsoft-com:vml" Requires="v">
                <p:oleObj name="Equation" r:id="rId11" imgW="939600" imgH="228600" progId="Equation.DSMT4">
                  <p:embed/>
                </p:oleObj>
              </mc:Choice>
              <mc:Fallback>
                <p:oleObj name="Equation" r:id="rId11" imgW="939600" imgH="228600" progId="Equation.DSMT4">
                  <p:embed/>
                  <p:pic>
                    <p:nvPicPr>
                      <p:cNvPr id="29" name="Object 28">
                        <a:extLst>
                          <a:ext uri="{FF2B5EF4-FFF2-40B4-BE49-F238E27FC236}">
                            <a16:creationId xmlns:a16="http://schemas.microsoft.com/office/drawing/2014/main" id="{2FF8E533-EE22-40FA-A896-90DFA766E438}"/>
                          </a:ext>
                        </a:extLst>
                      </p:cNvPr>
                      <p:cNvPicPr/>
                      <p:nvPr/>
                    </p:nvPicPr>
                    <p:blipFill>
                      <a:blip r:embed="rId12"/>
                      <a:stretch>
                        <a:fillRect/>
                      </a:stretch>
                    </p:blipFill>
                    <p:spPr>
                      <a:xfrm>
                        <a:off x="3266202" y="2391133"/>
                        <a:ext cx="2092325" cy="514350"/>
                      </a:xfrm>
                      <a:prstGeom prst="rect">
                        <a:avLst/>
                      </a:prstGeom>
                    </p:spPr>
                  </p:pic>
                </p:oleObj>
              </mc:Fallback>
            </mc:AlternateContent>
          </a:graphicData>
        </a:graphic>
      </p:graphicFrame>
      <p:graphicFrame>
        <p:nvGraphicFramePr>
          <p:cNvPr id="30" name="Object 29">
            <a:extLst>
              <a:ext uri="{FF2B5EF4-FFF2-40B4-BE49-F238E27FC236}">
                <a16:creationId xmlns:a16="http://schemas.microsoft.com/office/drawing/2014/main" id="{B7D90599-E081-4163-8299-577AC2B48E01}"/>
              </a:ext>
            </a:extLst>
          </p:cNvPr>
          <p:cNvGraphicFramePr>
            <a:graphicFrameLocks noChangeAspect="1"/>
          </p:cNvGraphicFramePr>
          <p:nvPr>
            <p:extLst>
              <p:ext uri="{D42A27DB-BD31-4B8C-83A1-F6EECF244321}">
                <p14:modId xmlns:p14="http://schemas.microsoft.com/office/powerpoint/2010/main" val="1292834548"/>
              </p:ext>
            </p:extLst>
          </p:nvPr>
        </p:nvGraphicFramePr>
        <p:xfrm>
          <a:off x="5344209" y="2253009"/>
          <a:ext cx="2460625" cy="769938"/>
        </p:xfrm>
        <a:graphic>
          <a:graphicData uri="http://schemas.openxmlformats.org/presentationml/2006/ole">
            <mc:AlternateContent xmlns:mc="http://schemas.openxmlformats.org/markup-compatibility/2006">
              <mc:Choice xmlns:v="urn:schemas-microsoft-com:vml" Requires="v">
                <p:oleObj name="Equation" r:id="rId13" imgW="1104840" imgH="342720" progId="Equation.DSMT4">
                  <p:embed/>
                </p:oleObj>
              </mc:Choice>
              <mc:Fallback>
                <p:oleObj name="Equation" r:id="rId13" imgW="1104840" imgH="342720" progId="Equation.DSMT4">
                  <p:embed/>
                  <p:pic>
                    <p:nvPicPr>
                      <p:cNvPr id="30" name="Object 29">
                        <a:extLst>
                          <a:ext uri="{FF2B5EF4-FFF2-40B4-BE49-F238E27FC236}">
                            <a16:creationId xmlns:a16="http://schemas.microsoft.com/office/drawing/2014/main" id="{B7D90599-E081-4163-8299-577AC2B48E01}"/>
                          </a:ext>
                        </a:extLst>
                      </p:cNvPr>
                      <p:cNvPicPr/>
                      <p:nvPr/>
                    </p:nvPicPr>
                    <p:blipFill>
                      <a:blip r:embed="rId14"/>
                      <a:stretch>
                        <a:fillRect/>
                      </a:stretch>
                    </p:blipFill>
                    <p:spPr>
                      <a:xfrm>
                        <a:off x="5344209" y="2253009"/>
                        <a:ext cx="2460625" cy="769938"/>
                      </a:xfrm>
                      <a:prstGeom prst="rect">
                        <a:avLst/>
                      </a:prstGeom>
                    </p:spPr>
                  </p:pic>
                </p:oleObj>
              </mc:Fallback>
            </mc:AlternateContent>
          </a:graphicData>
        </a:graphic>
      </p:graphicFrame>
      <p:graphicFrame>
        <p:nvGraphicFramePr>
          <p:cNvPr id="31" name="Object 30">
            <a:extLst>
              <a:ext uri="{FF2B5EF4-FFF2-40B4-BE49-F238E27FC236}">
                <a16:creationId xmlns:a16="http://schemas.microsoft.com/office/drawing/2014/main" id="{FD82E839-6F99-4580-A8F5-48B89F2A1AFA}"/>
              </a:ext>
            </a:extLst>
          </p:cNvPr>
          <p:cNvGraphicFramePr>
            <a:graphicFrameLocks noChangeAspect="1"/>
          </p:cNvGraphicFramePr>
          <p:nvPr>
            <p:extLst>
              <p:ext uri="{D42A27DB-BD31-4B8C-83A1-F6EECF244321}">
                <p14:modId xmlns:p14="http://schemas.microsoft.com/office/powerpoint/2010/main" val="2907253351"/>
              </p:ext>
            </p:extLst>
          </p:nvPr>
        </p:nvGraphicFramePr>
        <p:xfrm>
          <a:off x="1627187" y="2414603"/>
          <a:ext cx="1697037" cy="484187"/>
        </p:xfrm>
        <a:graphic>
          <a:graphicData uri="http://schemas.openxmlformats.org/presentationml/2006/ole">
            <mc:AlternateContent xmlns:mc="http://schemas.openxmlformats.org/markup-compatibility/2006">
              <mc:Choice xmlns:v="urn:schemas-microsoft-com:vml" Requires="v">
                <p:oleObj name="Equation" r:id="rId15" imgW="761760" imgH="215640" progId="Equation.DSMT4">
                  <p:embed/>
                </p:oleObj>
              </mc:Choice>
              <mc:Fallback>
                <p:oleObj name="Equation" r:id="rId15" imgW="761760" imgH="215640" progId="Equation.DSMT4">
                  <p:embed/>
                  <p:pic>
                    <p:nvPicPr>
                      <p:cNvPr id="31" name="Object 30">
                        <a:extLst>
                          <a:ext uri="{FF2B5EF4-FFF2-40B4-BE49-F238E27FC236}">
                            <a16:creationId xmlns:a16="http://schemas.microsoft.com/office/drawing/2014/main" id="{FD82E839-6F99-4580-A8F5-48B89F2A1AFA}"/>
                          </a:ext>
                        </a:extLst>
                      </p:cNvPr>
                      <p:cNvPicPr/>
                      <p:nvPr/>
                    </p:nvPicPr>
                    <p:blipFill>
                      <a:blip r:embed="rId16"/>
                      <a:stretch>
                        <a:fillRect/>
                      </a:stretch>
                    </p:blipFill>
                    <p:spPr>
                      <a:xfrm>
                        <a:off x="1627187" y="2414603"/>
                        <a:ext cx="1697037" cy="484187"/>
                      </a:xfrm>
                      <a:prstGeom prst="rect">
                        <a:avLst/>
                      </a:prstGeom>
                    </p:spPr>
                  </p:pic>
                </p:oleObj>
              </mc:Fallback>
            </mc:AlternateContent>
          </a:graphicData>
        </a:graphic>
      </p:graphicFrame>
      <p:sp>
        <p:nvSpPr>
          <p:cNvPr id="5" name="Rectangle 4"/>
          <p:cNvSpPr/>
          <p:nvPr/>
        </p:nvSpPr>
        <p:spPr>
          <a:xfrm>
            <a:off x="6126010" y="4830616"/>
            <a:ext cx="2863476" cy="338554"/>
          </a:xfrm>
          <a:prstGeom prst="rect">
            <a:avLst/>
          </a:prstGeom>
        </p:spPr>
        <p:txBody>
          <a:bodyPr wrap="none">
            <a:spAutoFit/>
          </a:bodyPr>
          <a:lstStyle/>
          <a:p>
            <a:r>
              <a:rPr lang="en-US" sz="1600" i="1" dirty="0">
                <a:solidFill>
                  <a:prstClr val="white"/>
                </a:solidFill>
                <a:latin typeface="Symbol" panose="05050102010706020507" pitchFamily="18" charset="2"/>
                <a:ea typeface="Cambria" panose="02040503050406030204" pitchFamily="18" charset="0"/>
                <a:cs typeface="Times New Roman" panose="02020603050405020304" pitchFamily="18" charset="0"/>
              </a:rPr>
              <a:t>x</a:t>
            </a:r>
            <a:r>
              <a:rPr lang="en-US" sz="1600" dirty="0">
                <a:solidFill>
                  <a:prstClr val="white"/>
                </a:solidFill>
                <a:latin typeface="Cambria" panose="02040503050406030204" pitchFamily="18" charset="0"/>
                <a:ea typeface="Cambria" panose="02040503050406030204" pitchFamily="18" charset="0"/>
                <a:cs typeface="Times New Roman" panose="02020603050405020304" pitchFamily="18" charset="0"/>
              </a:rPr>
              <a:t> is pronounced </a:t>
            </a:r>
            <a:r>
              <a:rPr lang="en-US" sz="1600" i="1" dirty="0">
                <a:solidFill>
                  <a:prstClr val="white"/>
                </a:solidFill>
                <a:latin typeface="Cambria" panose="02040503050406030204" pitchFamily="18" charset="0"/>
                <a:ea typeface="Cambria" panose="02040503050406030204" pitchFamily="18" charset="0"/>
                <a:cs typeface="Times New Roman" panose="02020603050405020304" pitchFamily="18" charset="0"/>
              </a:rPr>
              <a:t>k-sigh</a:t>
            </a:r>
            <a:r>
              <a:rPr lang="en-US" sz="1600" dirty="0">
                <a:solidFill>
                  <a:prstClr val="white"/>
                </a:solidFill>
                <a:latin typeface="Cambria" panose="02040503050406030204" pitchFamily="18" charset="0"/>
                <a:ea typeface="Cambria" panose="02040503050406030204" pitchFamily="18" charset="0"/>
                <a:cs typeface="Times New Roman" panose="02020603050405020304" pitchFamily="18" charset="0"/>
              </a:rPr>
              <a:t> or </a:t>
            </a:r>
            <a:r>
              <a:rPr lang="en-US" sz="1600" i="1" dirty="0">
                <a:solidFill>
                  <a:prstClr val="white"/>
                </a:solidFill>
                <a:latin typeface="Cambria" panose="02040503050406030204" pitchFamily="18" charset="0"/>
                <a:ea typeface="Cambria" panose="02040503050406030204" pitchFamily="18" charset="0"/>
                <a:cs typeface="Times New Roman" panose="02020603050405020304" pitchFamily="18" charset="0"/>
              </a:rPr>
              <a:t>k-see</a:t>
            </a:r>
            <a:endParaRPr lang="en-CA" sz="1200" i="1" dirty="0"/>
          </a:p>
        </p:txBody>
      </p:sp>
    </p:spTree>
    <p:custDataLst>
      <p:tags r:id="rId1"/>
    </p:custDataLst>
    <p:extLst>
      <p:ext uri="{BB962C8B-B14F-4D97-AF65-F5344CB8AC3E}">
        <p14:creationId xmlns:p14="http://schemas.microsoft.com/office/powerpoint/2010/main" val="1355167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32"/>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animBg="1"/>
      <p:bldP spid="26"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Object 30">
            <a:extLst>
              <a:ext uri="{FF2B5EF4-FFF2-40B4-BE49-F238E27FC236}">
                <a16:creationId xmlns:a16="http://schemas.microsoft.com/office/drawing/2014/main" id="{FD82E839-6F99-4580-A8F5-48B89F2A1AFA}"/>
              </a:ext>
            </a:extLst>
          </p:cNvPr>
          <p:cNvGraphicFramePr>
            <a:graphicFrameLocks noChangeAspect="1"/>
          </p:cNvGraphicFramePr>
          <p:nvPr/>
        </p:nvGraphicFramePr>
        <p:xfrm>
          <a:off x="1627187" y="2414603"/>
          <a:ext cx="1697037" cy="484187"/>
        </p:xfrm>
        <a:graphic>
          <a:graphicData uri="http://schemas.openxmlformats.org/presentationml/2006/ole">
            <mc:AlternateContent xmlns:mc="http://schemas.openxmlformats.org/markup-compatibility/2006">
              <mc:Choice xmlns:v="urn:schemas-microsoft-com:vml" Requires="v">
                <p:oleObj name="Equation" r:id="rId3" imgW="761760" imgH="215640" progId="Equation.DSMT4">
                  <p:embed/>
                </p:oleObj>
              </mc:Choice>
              <mc:Fallback>
                <p:oleObj name="Equation" r:id="rId3" imgW="761760" imgH="215640" progId="Equation.DSMT4">
                  <p:embed/>
                  <p:pic>
                    <p:nvPicPr>
                      <p:cNvPr id="31" name="Object 30">
                        <a:extLst>
                          <a:ext uri="{FF2B5EF4-FFF2-40B4-BE49-F238E27FC236}">
                            <a16:creationId xmlns:a16="http://schemas.microsoft.com/office/drawing/2014/main" id="{FD82E839-6F99-4580-A8F5-48B89F2A1AFA}"/>
                          </a:ext>
                        </a:extLst>
                      </p:cNvPr>
                      <p:cNvPicPr/>
                      <p:nvPr/>
                    </p:nvPicPr>
                    <p:blipFill>
                      <a:blip r:embed="rId4"/>
                      <a:stretch>
                        <a:fillRect/>
                      </a:stretch>
                    </p:blipFill>
                    <p:spPr>
                      <a:xfrm>
                        <a:off x="1627187" y="2414603"/>
                        <a:ext cx="1697037" cy="4841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t>Taylor series</a:t>
            </a:r>
            <a:endParaRPr lang="en-CA" dirty="0"/>
          </a:p>
        </p:txBody>
      </p:sp>
      <p:sp>
        <p:nvSpPr>
          <p:cNvPr id="3" name="Content Placeholder 2"/>
          <p:cNvSpPr>
            <a:spLocks noGrp="1"/>
          </p:cNvSpPr>
          <p:nvPr>
            <p:ph idx="1"/>
          </p:nvPr>
        </p:nvSpPr>
        <p:spPr>
          <a:xfrm>
            <a:off x="457200" y="1600200"/>
            <a:ext cx="8534400" cy="4525963"/>
          </a:xfrm>
        </p:spPr>
        <p:txBody>
          <a:bodyPr/>
          <a:lstStyle/>
          <a:p>
            <a:r>
              <a:rPr lang="en-US" dirty="0"/>
              <a:t>A quick aid-memoire for </a:t>
            </a:r>
            <a:r>
              <a:rPr lang="en-US" i="1" dirty="0">
                <a:latin typeface="Times New Roman" panose="02020603050405020304" pitchFamily="18" charset="0"/>
                <a:ea typeface="Tahoma" panose="020B0604030504040204" pitchFamily="34" charset="0"/>
              </a:rPr>
              <a:t>x</a:t>
            </a:r>
            <a:r>
              <a:rPr lang="en-US" dirty="0">
                <a:latin typeface="Times New Roman" panose="02020603050405020304" pitchFamily="18" charset="0"/>
                <a:ea typeface="Tahoma" panose="020B0604030504040204" pitchFamily="34" charset="0"/>
              </a:rPr>
              <a:t> – </a:t>
            </a:r>
            <a:r>
              <a:rPr lang="en-US" i="1" dirty="0">
                <a:latin typeface="Times New Roman" panose="02020603050405020304" pitchFamily="18" charset="0"/>
                <a:ea typeface="Tahoma" panose="020B0604030504040204" pitchFamily="34" charset="0"/>
              </a:rPr>
              <a:t>x</a:t>
            </a:r>
            <a:r>
              <a:rPr lang="en-US" baseline="-25000" dirty="0">
                <a:latin typeface="Times New Roman" panose="02020603050405020304" pitchFamily="18" charset="0"/>
                <a:ea typeface="Tahoma" panose="020B0604030504040204" pitchFamily="34" charset="0"/>
              </a:rPr>
              <a:t>0</a:t>
            </a:r>
            <a:r>
              <a:rPr lang="en-US" dirty="0"/>
              <a:t> versus </a:t>
            </a:r>
            <a:r>
              <a:rPr lang="en-US" i="1" dirty="0">
                <a:latin typeface="Times New Roman" panose="02020603050405020304" pitchFamily="18" charset="0"/>
                <a:ea typeface="Tahoma" panose="020B0604030504040204" pitchFamily="34" charset="0"/>
              </a:rPr>
              <a:t>x</a:t>
            </a:r>
            <a:r>
              <a:rPr lang="en-US" baseline="-25000" dirty="0">
                <a:latin typeface="Times New Roman" panose="02020603050405020304" pitchFamily="18" charset="0"/>
                <a:ea typeface="Tahoma" panose="020B0604030504040204" pitchFamily="34" charset="0"/>
              </a:rPr>
              <a:t>0</a:t>
            </a:r>
            <a:r>
              <a:rPr lang="en-US" dirty="0">
                <a:latin typeface="Times New Roman" panose="02020603050405020304" pitchFamily="18" charset="0"/>
                <a:ea typeface="Tahoma" panose="020B0604030504040204" pitchFamily="34" charset="0"/>
              </a:rPr>
              <a:t> – </a:t>
            </a:r>
            <a:r>
              <a:rPr lang="en-US" i="1" dirty="0">
                <a:latin typeface="Times New Roman" panose="02020603050405020304" pitchFamily="18" charset="0"/>
                <a:ea typeface="Tahoma" panose="020B0604030504040204" pitchFamily="34" charset="0"/>
              </a:rPr>
              <a:t>x</a:t>
            </a:r>
            <a:r>
              <a:rPr lang="en-US" dirty="0"/>
              <a:t> :</a:t>
            </a:r>
            <a:br>
              <a:rPr lang="en-US" dirty="0"/>
            </a:br>
            <a:endParaRPr lang="en-US" dirty="0">
              <a:latin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a:t>Taylor series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5</a:t>
            </a:fld>
            <a:endParaRPr lang="en-CA"/>
          </a:p>
        </p:txBody>
      </p:sp>
      <p:sp>
        <p:nvSpPr>
          <p:cNvPr id="12" name="Freeform: Shape 11">
            <a:extLst>
              <a:ext uri="{FF2B5EF4-FFF2-40B4-BE49-F238E27FC236}">
                <a16:creationId xmlns:a16="http://schemas.microsoft.com/office/drawing/2014/main" id="{2E390942-052D-45A6-B906-00880381BD0E}"/>
              </a:ext>
            </a:extLst>
          </p:cNvPr>
          <p:cNvSpPr/>
          <p:nvPr/>
        </p:nvSpPr>
        <p:spPr>
          <a:xfrm>
            <a:off x="2104373" y="3419605"/>
            <a:ext cx="4471791" cy="1803748"/>
          </a:xfrm>
          <a:custGeom>
            <a:avLst/>
            <a:gdLst>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767047"/>
              <a:gd name="connsiteX1" fmla="*/ 2617939 w 4434213"/>
              <a:gd name="connsiteY1" fmla="*/ 1265128 h 1767047"/>
              <a:gd name="connsiteX2" fmla="*/ 4434213 w 4434213"/>
              <a:gd name="connsiteY2" fmla="*/ 0 h 1767047"/>
              <a:gd name="connsiteX3" fmla="*/ 4434213 w 4434213"/>
              <a:gd name="connsiteY3" fmla="*/ 0 h 1767047"/>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640909"/>
              <a:gd name="connsiteX1" fmla="*/ 2592887 w 4434213"/>
              <a:gd name="connsiteY1" fmla="*/ 1089763 h 1640909"/>
              <a:gd name="connsiteX2" fmla="*/ 4434213 w 4434213"/>
              <a:gd name="connsiteY2" fmla="*/ 0 h 1640909"/>
              <a:gd name="connsiteX3" fmla="*/ 4434213 w 4434213"/>
              <a:gd name="connsiteY3" fmla="*/ 0 h 1640909"/>
              <a:gd name="connsiteX0" fmla="*/ 0 w 4434213"/>
              <a:gd name="connsiteY0" fmla="*/ 1828800 h 1828800"/>
              <a:gd name="connsiteX1" fmla="*/ 2592887 w 4434213"/>
              <a:gd name="connsiteY1" fmla="*/ 1277654 h 1828800"/>
              <a:gd name="connsiteX2" fmla="*/ 4434213 w 4434213"/>
              <a:gd name="connsiteY2" fmla="*/ 187891 h 1828800"/>
              <a:gd name="connsiteX3" fmla="*/ 4296427 w 4434213"/>
              <a:gd name="connsiteY3" fmla="*/ 0 h 1828800"/>
              <a:gd name="connsiteX0" fmla="*/ 0 w 4434213"/>
              <a:gd name="connsiteY0" fmla="*/ 1640909 h 1640909"/>
              <a:gd name="connsiteX1" fmla="*/ 2592887 w 4434213"/>
              <a:gd name="connsiteY1" fmla="*/ 1089763 h 1640909"/>
              <a:gd name="connsiteX2" fmla="*/ 4434213 w 4434213"/>
              <a:gd name="connsiteY2" fmla="*/ 0 h 1640909"/>
              <a:gd name="connsiteX0" fmla="*/ 0 w 4434213"/>
              <a:gd name="connsiteY0" fmla="*/ 1640909 h 1640909"/>
              <a:gd name="connsiteX1" fmla="*/ 2592887 w 4434213"/>
              <a:gd name="connsiteY1" fmla="*/ 1089763 h 1640909"/>
              <a:gd name="connsiteX2" fmla="*/ 4434213 w 4434213"/>
              <a:gd name="connsiteY2" fmla="*/ 0 h 1640909"/>
              <a:gd name="connsiteX0" fmla="*/ 0 w 4471791"/>
              <a:gd name="connsiteY0" fmla="*/ 1803748 h 1803748"/>
              <a:gd name="connsiteX1" fmla="*/ 2592887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Lst>
            <a:ahLst/>
            <a:cxnLst>
              <a:cxn ang="0">
                <a:pos x="connsiteX0" y="connsiteY0"/>
              </a:cxn>
              <a:cxn ang="0">
                <a:pos x="connsiteX1" y="connsiteY1"/>
              </a:cxn>
              <a:cxn ang="0">
                <a:pos x="connsiteX2" y="connsiteY2"/>
              </a:cxn>
            </a:cxnLst>
            <a:rect l="l" t="t" r="r" b="b"/>
            <a:pathLst>
              <a:path w="4471791" h="1803748">
                <a:moveTo>
                  <a:pt x="0" y="1803748"/>
                </a:moveTo>
                <a:cubicBezTo>
                  <a:pt x="895611" y="1727548"/>
                  <a:pt x="1672224" y="1640909"/>
                  <a:pt x="2555309" y="1252602"/>
                </a:cubicBezTo>
                <a:cubicBezTo>
                  <a:pt x="3438394" y="864295"/>
                  <a:pt x="4471791" y="0"/>
                  <a:pt x="4471791"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CAFF5B03-103A-481A-9038-20E5DC31DFBF}"/>
              </a:ext>
            </a:extLst>
          </p:cNvPr>
          <p:cNvSpPr/>
          <p:nvPr/>
        </p:nvSpPr>
        <p:spPr>
          <a:xfrm>
            <a:off x="4320754" y="475124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9EDEEF03-1EF2-41E6-BEAA-467C68D0133F}"/>
              </a:ext>
            </a:extLst>
          </p:cNvPr>
          <p:cNvCxnSpPr>
            <a:cxnSpLocks/>
          </p:cNvCxnSpPr>
          <p:nvPr/>
        </p:nvCxnSpPr>
        <p:spPr>
          <a:xfrm>
            <a:off x="4366474" y="5592524"/>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8F0D3F9-417D-48F3-9C97-83A56596103F}"/>
              </a:ext>
            </a:extLst>
          </p:cNvPr>
          <p:cNvSpPr txBox="1"/>
          <p:nvPr/>
        </p:nvSpPr>
        <p:spPr>
          <a:xfrm>
            <a:off x="4217234" y="5781770"/>
            <a:ext cx="383438"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r>
              <a:rPr lang="en-US" sz="2000" baseline="-25000" dirty="0">
                <a:solidFill>
                  <a:schemeClr val="bg1"/>
                </a:solidFill>
                <a:latin typeface="Times New Roman" panose="02020603050405020304" pitchFamily="18" charset="0"/>
                <a:cs typeface="Times New Roman" panose="02020603050405020304" pitchFamily="18" charset="0"/>
              </a:rPr>
              <a:t>0</a:t>
            </a:r>
            <a:endParaRPr lang="en-US" sz="2000" i="1" baseline="-25000" dirty="0">
              <a:solidFill>
                <a:schemeClr val="bg1"/>
              </a:solidFill>
              <a:latin typeface="Times New Roman" panose="02020603050405020304" pitchFamily="18" charset="0"/>
              <a:cs typeface="Times New Roman" panose="02020603050405020304" pitchFamily="18" charset="0"/>
            </a:endParaRPr>
          </a:p>
        </p:txBody>
      </p:sp>
      <p:cxnSp>
        <p:nvCxnSpPr>
          <p:cNvPr id="16" name="Straight Connector 15">
            <a:extLst>
              <a:ext uri="{FF2B5EF4-FFF2-40B4-BE49-F238E27FC236}">
                <a16:creationId xmlns:a16="http://schemas.microsoft.com/office/drawing/2014/main" id="{D8837B6F-9C58-4FB2-8A3A-F7F256BE71A3}"/>
              </a:ext>
            </a:extLst>
          </p:cNvPr>
          <p:cNvCxnSpPr>
            <a:cxnSpLocks/>
          </p:cNvCxnSpPr>
          <p:nvPr/>
        </p:nvCxnSpPr>
        <p:spPr>
          <a:xfrm>
            <a:off x="5584277" y="5585533"/>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DBFA323-8970-42E0-9FD4-12ACA1D09D5F}"/>
              </a:ext>
            </a:extLst>
          </p:cNvPr>
          <p:cNvSpPr txBox="1"/>
          <p:nvPr/>
        </p:nvSpPr>
        <p:spPr>
          <a:xfrm>
            <a:off x="5435037" y="5774779"/>
            <a:ext cx="298479" cy="400110"/>
          </a:xfrm>
          <a:prstGeom prst="rect">
            <a:avLst/>
          </a:prstGeom>
          <a:noFill/>
        </p:spPr>
        <p:txBody>
          <a:bodyPr wrap="none" rtlCol="0">
            <a:spAutoFit/>
          </a:bodyPr>
          <a:lstStyle/>
          <a:p>
            <a:pPr algn="ctr"/>
            <a:r>
              <a:rPr lang="en-US" sz="2000" i="1" dirty="0">
                <a:solidFill>
                  <a:schemeClr val="bg1"/>
                </a:solidFill>
                <a:latin typeface="Times New Roman" panose="02020603050405020304" pitchFamily="18" charset="0"/>
                <a:cs typeface="Times New Roman" panose="02020603050405020304" pitchFamily="18" charset="0"/>
              </a:rPr>
              <a:t>x</a:t>
            </a:r>
          </a:p>
        </p:txBody>
      </p:sp>
      <p:sp>
        <p:nvSpPr>
          <p:cNvPr id="18" name="Oval 17">
            <a:extLst>
              <a:ext uri="{FF2B5EF4-FFF2-40B4-BE49-F238E27FC236}">
                <a16:creationId xmlns:a16="http://schemas.microsoft.com/office/drawing/2014/main" id="{673F0E8A-DA6D-4518-90BD-FE6008EA1056}"/>
              </a:ext>
            </a:extLst>
          </p:cNvPr>
          <p:cNvSpPr/>
          <p:nvPr/>
        </p:nvSpPr>
        <p:spPr>
          <a:xfrm>
            <a:off x="5546946" y="4100531"/>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6E10CA94-9B31-432A-A297-46EB840DDF4B}"/>
              </a:ext>
            </a:extLst>
          </p:cNvPr>
          <p:cNvCxnSpPr>
            <a:cxnSpLocks/>
          </p:cNvCxnSpPr>
          <p:nvPr/>
        </p:nvCxnSpPr>
        <p:spPr>
          <a:xfrm flipH="1">
            <a:off x="2104373" y="5680002"/>
            <a:ext cx="4471792" cy="1549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03F7B58-1AF2-4200-B7A6-644FB0169CAC}"/>
              </a:ext>
            </a:extLst>
          </p:cNvPr>
          <p:cNvCxnSpPr>
            <a:cxnSpLocks/>
          </p:cNvCxnSpPr>
          <p:nvPr/>
        </p:nvCxnSpPr>
        <p:spPr>
          <a:xfrm flipV="1">
            <a:off x="3128756" y="4090680"/>
            <a:ext cx="3003596" cy="119661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24" name="Object 23">
            <a:extLst>
              <a:ext uri="{FF2B5EF4-FFF2-40B4-BE49-F238E27FC236}">
                <a16:creationId xmlns:a16="http://schemas.microsoft.com/office/drawing/2014/main" id="{CC6AD06C-9DCE-40AC-A359-E9EDB601096B}"/>
              </a:ext>
            </a:extLst>
          </p:cNvPr>
          <p:cNvGraphicFramePr>
            <a:graphicFrameLocks noChangeAspect="1"/>
          </p:cNvGraphicFramePr>
          <p:nvPr/>
        </p:nvGraphicFramePr>
        <p:xfrm>
          <a:off x="4876251" y="3601624"/>
          <a:ext cx="708025" cy="482600"/>
        </p:xfrm>
        <a:graphic>
          <a:graphicData uri="http://schemas.openxmlformats.org/presentationml/2006/ole">
            <mc:AlternateContent xmlns:mc="http://schemas.openxmlformats.org/markup-compatibility/2006">
              <mc:Choice xmlns:v="urn:schemas-microsoft-com:vml" Requires="v">
                <p:oleObj name="Equation" r:id="rId5" imgW="317160" imgH="215640" progId="Equation.DSMT4">
                  <p:embed/>
                </p:oleObj>
              </mc:Choice>
              <mc:Fallback>
                <p:oleObj name="Equation" r:id="rId5" imgW="317160" imgH="215640" progId="Equation.DSMT4">
                  <p:embed/>
                  <p:pic>
                    <p:nvPicPr>
                      <p:cNvPr id="24" name="Object 23">
                        <a:extLst>
                          <a:ext uri="{FF2B5EF4-FFF2-40B4-BE49-F238E27FC236}">
                            <a16:creationId xmlns:a16="http://schemas.microsoft.com/office/drawing/2014/main" id="{CC6AD06C-9DCE-40AC-A359-E9EDB601096B}"/>
                          </a:ext>
                        </a:extLst>
                      </p:cNvPr>
                      <p:cNvPicPr/>
                      <p:nvPr/>
                    </p:nvPicPr>
                    <p:blipFill>
                      <a:blip r:embed="rId6"/>
                      <a:stretch>
                        <a:fillRect/>
                      </a:stretch>
                    </p:blipFill>
                    <p:spPr>
                      <a:xfrm>
                        <a:off x="4876251" y="3601624"/>
                        <a:ext cx="708025" cy="482600"/>
                      </a:xfrm>
                      <a:prstGeom prst="rect">
                        <a:avLst/>
                      </a:prstGeom>
                    </p:spPr>
                  </p:pic>
                </p:oleObj>
              </mc:Fallback>
            </mc:AlternateContent>
          </a:graphicData>
        </a:graphic>
      </p:graphicFrame>
      <p:sp>
        <p:nvSpPr>
          <p:cNvPr id="26" name="Oval 25">
            <a:extLst>
              <a:ext uri="{FF2B5EF4-FFF2-40B4-BE49-F238E27FC236}">
                <a16:creationId xmlns:a16="http://schemas.microsoft.com/office/drawing/2014/main" id="{54E9D6BF-B007-4B4D-AC90-55E0B382BB3F}"/>
              </a:ext>
            </a:extLst>
          </p:cNvPr>
          <p:cNvSpPr/>
          <p:nvPr/>
        </p:nvSpPr>
        <p:spPr>
          <a:xfrm>
            <a:off x="5548344" y="4269709"/>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7" name="Object 26">
            <a:extLst>
              <a:ext uri="{FF2B5EF4-FFF2-40B4-BE49-F238E27FC236}">
                <a16:creationId xmlns:a16="http://schemas.microsoft.com/office/drawing/2014/main" id="{115C5DC8-73D7-4902-9BB3-C01A0FEC4D54}"/>
              </a:ext>
            </a:extLst>
          </p:cNvPr>
          <p:cNvGraphicFramePr>
            <a:graphicFrameLocks noChangeAspect="1"/>
          </p:cNvGraphicFramePr>
          <p:nvPr/>
        </p:nvGraphicFramePr>
        <p:xfrm>
          <a:off x="3644900" y="4194175"/>
          <a:ext cx="820738" cy="482600"/>
        </p:xfrm>
        <a:graphic>
          <a:graphicData uri="http://schemas.openxmlformats.org/presentationml/2006/ole">
            <mc:AlternateContent xmlns:mc="http://schemas.openxmlformats.org/markup-compatibility/2006">
              <mc:Choice xmlns:v="urn:schemas-microsoft-com:vml" Requires="v">
                <p:oleObj name="Equation" r:id="rId7" imgW="368280" imgH="215640" progId="Equation.DSMT4">
                  <p:embed/>
                </p:oleObj>
              </mc:Choice>
              <mc:Fallback>
                <p:oleObj name="Equation" r:id="rId7" imgW="368280" imgH="215640" progId="Equation.DSMT4">
                  <p:embed/>
                  <p:pic>
                    <p:nvPicPr>
                      <p:cNvPr id="27" name="Object 26">
                        <a:extLst>
                          <a:ext uri="{FF2B5EF4-FFF2-40B4-BE49-F238E27FC236}">
                            <a16:creationId xmlns:a16="http://schemas.microsoft.com/office/drawing/2014/main" id="{115C5DC8-73D7-4902-9BB3-C01A0FEC4D54}"/>
                          </a:ext>
                        </a:extLst>
                      </p:cNvPr>
                      <p:cNvPicPr/>
                      <p:nvPr/>
                    </p:nvPicPr>
                    <p:blipFill>
                      <a:blip r:embed="rId8"/>
                      <a:stretch>
                        <a:fillRect/>
                      </a:stretch>
                    </p:blipFill>
                    <p:spPr>
                      <a:xfrm>
                        <a:off x="3644900" y="4194175"/>
                        <a:ext cx="820738" cy="482600"/>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2FF8E533-EE22-40FA-A896-90DFA766E438}"/>
              </a:ext>
            </a:extLst>
          </p:cNvPr>
          <p:cNvGraphicFramePr>
            <a:graphicFrameLocks noChangeAspect="1"/>
          </p:cNvGraphicFramePr>
          <p:nvPr/>
        </p:nvGraphicFramePr>
        <p:xfrm>
          <a:off x="3266202" y="2391133"/>
          <a:ext cx="2092325" cy="514350"/>
        </p:xfrm>
        <a:graphic>
          <a:graphicData uri="http://schemas.openxmlformats.org/presentationml/2006/ole">
            <mc:AlternateContent xmlns:mc="http://schemas.openxmlformats.org/markup-compatibility/2006">
              <mc:Choice xmlns:v="urn:schemas-microsoft-com:vml" Requires="v">
                <p:oleObj name="Equation" r:id="rId9" imgW="939600" imgH="228600" progId="Equation.DSMT4">
                  <p:embed/>
                </p:oleObj>
              </mc:Choice>
              <mc:Fallback>
                <p:oleObj name="Equation" r:id="rId9" imgW="939600" imgH="228600" progId="Equation.DSMT4">
                  <p:embed/>
                  <p:pic>
                    <p:nvPicPr>
                      <p:cNvPr id="29" name="Object 28">
                        <a:extLst>
                          <a:ext uri="{FF2B5EF4-FFF2-40B4-BE49-F238E27FC236}">
                            <a16:creationId xmlns:a16="http://schemas.microsoft.com/office/drawing/2014/main" id="{2FF8E533-EE22-40FA-A896-90DFA766E438}"/>
                          </a:ext>
                        </a:extLst>
                      </p:cNvPr>
                      <p:cNvPicPr/>
                      <p:nvPr/>
                    </p:nvPicPr>
                    <p:blipFill>
                      <a:blip r:embed="rId10"/>
                      <a:stretch>
                        <a:fillRect/>
                      </a:stretch>
                    </p:blipFill>
                    <p:spPr>
                      <a:xfrm>
                        <a:off x="3266202" y="2391133"/>
                        <a:ext cx="2092325" cy="514350"/>
                      </a:xfrm>
                      <a:prstGeom prst="rect">
                        <a:avLst/>
                      </a:prstGeom>
                    </p:spPr>
                  </p:pic>
                </p:oleObj>
              </mc:Fallback>
            </mc:AlternateContent>
          </a:graphicData>
        </a:graphic>
      </p:graphicFrame>
      <p:graphicFrame>
        <p:nvGraphicFramePr>
          <p:cNvPr id="30" name="Object 29">
            <a:extLst>
              <a:ext uri="{FF2B5EF4-FFF2-40B4-BE49-F238E27FC236}">
                <a16:creationId xmlns:a16="http://schemas.microsoft.com/office/drawing/2014/main" id="{B7D90599-E081-4163-8299-577AC2B48E01}"/>
              </a:ext>
            </a:extLst>
          </p:cNvPr>
          <p:cNvGraphicFramePr>
            <a:graphicFrameLocks noChangeAspect="1"/>
          </p:cNvGraphicFramePr>
          <p:nvPr/>
        </p:nvGraphicFramePr>
        <p:xfrm>
          <a:off x="5344209" y="2253009"/>
          <a:ext cx="2460625" cy="769938"/>
        </p:xfrm>
        <a:graphic>
          <a:graphicData uri="http://schemas.openxmlformats.org/presentationml/2006/ole">
            <mc:AlternateContent xmlns:mc="http://schemas.openxmlformats.org/markup-compatibility/2006">
              <mc:Choice xmlns:v="urn:schemas-microsoft-com:vml" Requires="v">
                <p:oleObj name="Equation" r:id="rId11" imgW="1104840" imgH="342720" progId="Equation.DSMT4">
                  <p:embed/>
                </p:oleObj>
              </mc:Choice>
              <mc:Fallback>
                <p:oleObj name="Equation" r:id="rId11" imgW="1104840" imgH="342720" progId="Equation.DSMT4">
                  <p:embed/>
                  <p:pic>
                    <p:nvPicPr>
                      <p:cNvPr id="30" name="Object 29">
                        <a:extLst>
                          <a:ext uri="{FF2B5EF4-FFF2-40B4-BE49-F238E27FC236}">
                            <a16:creationId xmlns:a16="http://schemas.microsoft.com/office/drawing/2014/main" id="{B7D90599-E081-4163-8299-577AC2B48E01}"/>
                          </a:ext>
                        </a:extLst>
                      </p:cNvPr>
                      <p:cNvPicPr/>
                      <p:nvPr/>
                    </p:nvPicPr>
                    <p:blipFill>
                      <a:blip r:embed="rId12"/>
                      <a:stretch>
                        <a:fillRect/>
                      </a:stretch>
                    </p:blipFill>
                    <p:spPr>
                      <a:xfrm>
                        <a:off x="5344209" y="2253009"/>
                        <a:ext cx="2460625" cy="769938"/>
                      </a:xfrm>
                      <a:prstGeom prst="rect">
                        <a:avLst/>
                      </a:prstGeom>
                    </p:spPr>
                  </p:pic>
                </p:oleObj>
              </mc:Fallback>
            </mc:AlternateContent>
          </a:graphicData>
        </a:graphic>
      </p:graphicFrame>
      <p:sp>
        <p:nvSpPr>
          <p:cNvPr id="5" name="Oval 4">
            <a:extLst>
              <a:ext uri="{FF2B5EF4-FFF2-40B4-BE49-F238E27FC236}">
                <a16:creationId xmlns:a16="http://schemas.microsoft.com/office/drawing/2014/main" id="{A61771C5-D828-4335-B8CC-7369877C91DD}"/>
              </a:ext>
            </a:extLst>
          </p:cNvPr>
          <p:cNvSpPr/>
          <p:nvPr/>
        </p:nvSpPr>
        <p:spPr>
          <a:xfrm>
            <a:off x="3431097" y="2290196"/>
            <a:ext cx="997875" cy="717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B79494D3-C414-41CB-B79D-84134AB74789}"/>
              </a:ext>
            </a:extLst>
          </p:cNvPr>
          <p:cNvSpPr/>
          <p:nvPr/>
        </p:nvSpPr>
        <p:spPr>
          <a:xfrm>
            <a:off x="4354308" y="2288721"/>
            <a:ext cx="997875" cy="7024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22641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534400" cy="4525963"/>
          </a:xfrm>
        </p:spPr>
        <p:txBody>
          <a:bodyPr/>
          <a:lstStyle/>
          <a:p>
            <a:r>
              <a:rPr lang="en-US" dirty="0"/>
              <a:t>Mathematicians are generally interested in general solutions:</a:t>
            </a:r>
          </a:p>
          <a:p>
            <a:pPr lvl="1"/>
            <a:r>
              <a:rPr lang="en-US" dirty="0"/>
              <a:t>This equation is true for all values of </a:t>
            </a:r>
            <a:r>
              <a:rPr lang="en-US" i="1" dirty="0">
                <a:latin typeface="Times New Roman" panose="02020603050405020304" pitchFamily="18" charset="0"/>
              </a:rPr>
              <a:t>x</a:t>
            </a:r>
            <a:br>
              <a:rPr lang="en-US" dirty="0"/>
            </a:br>
            <a:endParaRPr lang="en-US" dirty="0"/>
          </a:p>
          <a:p>
            <a:pPr lvl="1"/>
            <a:endParaRPr lang="en-US" dirty="0">
              <a:latin typeface="Times New Roman" panose="02020603050405020304" pitchFamily="18" charset="0"/>
            </a:endParaRPr>
          </a:p>
          <a:p>
            <a:pPr lvl="1"/>
            <a:endParaRPr lang="en-US" dirty="0">
              <a:latin typeface="Times New Roman" panose="02020603050405020304" pitchFamily="18" charset="0"/>
            </a:endParaRPr>
          </a:p>
          <a:p>
            <a:r>
              <a:rPr lang="en-US" dirty="0"/>
              <a:t>Engineers, however, are generally only interested in points close</a:t>
            </a:r>
            <a:br>
              <a:rPr lang="en-US" dirty="0"/>
            </a:br>
            <a:r>
              <a:rPr lang="en-US" dirty="0"/>
              <a:t>to the known value </a:t>
            </a:r>
            <a:r>
              <a:rPr lang="en-US" i="1" dirty="0">
                <a:latin typeface="Times New Roman" panose="02020603050405020304" pitchFamily="18" charset="0"/>
              </a:rPr>
              <a:t>x</a:t>
            </a:r>
            <a:endParaRPr lang="en-US" dirty="0">
              <a:latin typeface="Times New Roman" panose="02020603050405020304" pitchFamily="18" charset="0"/>
            </a:endParaRPr>
          </a:p>
          <a:p>
            <a:pPr lvl="1"/>
            <a:r>
              <a:rPr lang="en-US" dirty="0"/>
              <a:t>Thus, instead of having two different values of </a:t>
            </a:r>
            <a:r>
              <a:rPr lang="en-US" i="1" dirty="0">
                <a:latin typeface="Times New Roman" panose="02020603050405020304" pitchFamily="18" charset="0"/>
              </a:rPr>
              <a:t>x</a:t>
            </a:r>
            <a:r>
              <a:rPr lang="en-US" dirty="0"/>
              <a:t> and </a:t>
            </a:r>
            <a:r>
              <a:rPr lang="en-US" i="1" dirty="0">
                <a:latin typeface="Times New Roman" panose="02020603050405020304" pitchFamily="18" charset="0"/>
              </a:rPr>
              <a:t>x</a:t>
            </a:r>
            <a:r>
              <a:rPr lang="en-US" baseline="-25000" dirty="0">
                <a:latin typeface="Times New Roman" panose="02020603050405020304" pitchFamily="18" charset="0"/>
              </a:rPr>
              <a:t>0</a:t>
            </a:r>
            <a:r>
              <a:rPr lang="en-US" dirty="0"/>
              <a:t>, </a:t>
            </a:r>
            <a:br>
              <a:rPr lang="en-US" dirty="0"/>
            </a:br>
            <a:r>
              <a:rPr lang="en-US" dirty="0"/>
              <a:t>	we will focus on a point </a:t>
            </a:r>
            <a:r>
              <a:rPr lang="en-US" i="1" dirty="0">
                <a:latin typeface="Times New Roman" panose="02020603050405020304" pitchFamily="18" charset="0"/>
              </a:rPr>
              <a:t>x</a:t>
            </a:r>
            <a:r>
              <a:rPr lang="en-US" dirty="0"/>
              <a:t> and approximate the value at </a:t>
            </a:r>
            <a:r>
              <a:rPr lang="en-US" i="1" dirty="0">
                <a:latin typeface="Times New Roman" panose="02020603050405020304" pitchFamily="18" charset="0"/>
              </a:rPr>
              <a:t>x</a:t>
            </a:r>
            <a:r>
              <a:rPr lang="en-US" dirty="0">
                <a:latin typeface="Times New Roman" panose="02020603050405020304" pitchFamily="18" charset="0"/>
              </a:rPr>
              <a:t> + </a:t>
            </a:r>
            <a:r>
              <a:rPr lang="en-US" i="1" dirty="0">
                <a:latin typeface="Times New Roman" panose="02020603050405020304" pitchFamily="18" charset="0"/>
              </a:rPr>
              <a:t>h</a:t>
            </a:r>
            <a:endParaRPr lang="en-US" dirty="0">
              <a:latin typeface="Times New Roman" panose="02020603050405020304" pitchFamily="18" charset="0"/>
            </a:endParaRPr>
          </a:p>
          <a:p>
            <a:pPr lvl="1"/>
            <a:endParaRPr lang="en-US" dirty="0">
              <a:latin typeface="Times New Roman" panose="02020603050405020304" pitchFamily="18" charset="0"/>
            </a:endParaRPr>
          </a:p>
        </p:txBody>
      </p:sp>
      <p:graphicFrame>
        <p:nvGraphicFramePr>
          <p:cNvPr id="31" name="Object 30">
            <a:extLst>
              <a:ext uri="{FF2B5EF4-FFF2-40B4-BE49-F238E27FC236}">
                <a16:creationId xmlns:a16="http://schemas.microsoft.com/office/drawing/2014/main" id="{FD82E839-6F99-4580-A8F5-48B89F2A1AFA}"/>
              </a:ext>
            </a:extLst>
          </p:cNvPr>
          <p:cNvGraphicFramePr>
            <a:graphicFrameLocks noChangeAspect="1"/>
          </p:cNvGraphicFramePr>
          <p:nvPr/>
        </p:nvGraphicFramePr>
        <p:xfrm>
          <a:off x="1627187" y="2414603"/>
          <a:ext cx="1697037" cy="484187"/>
        </p:xfrm>
        <a:graphic>
          <a:graphicData uri="http://schemas.openxmlformats.org/presentationml/2006/ole">
            <mc:AlternateContent xmlns:mc="http://schemas.openxmlformats.org/markup-compatibility/2006">
              <mc:Choice xmlns:v="urn:schemas-microsoft-com:vml" Requires="v">
                <p:oleObj name="Equation" r:id="rId3" imgW="761760" imgH="215640" progId="Equation.DSMT4">
                  <p:embed/>
                </p:oleObj>
              </mc:Choice>
              <mc:Fallback>
                <p:oleObj name="Equation" r:id="rId3" imgW="761760" imgH="215640" progId="Equation.DSMT4">
                  <p:embed/>
                  <p:pic>
                    <p:nvPicPr>
                      <p:cNvPr id="31" name="Object 30">
                        <a:extLst>
                          <a:ext uri="{FF2B5EF4-FFF2-40B4-BE49-F238E27FC236}">
                            <a16:creationId xmlns:a16="http://schemas.microsoft.com/office/drawing/2014/main" id="{FD82E839-6F99-4580-A8F5-48B89F2A1AFA}"/>
                          </a:ext>
                        </a:extLst>
                      </p:cNvPr>
                      <p:cNvPicPr/>
                      <p:nvPr/>
                    </p:nvPicPr>
                    <p:blipFill>
                      <a:blip r:embed="rId4"/>
                      <a:stretch>
                        <a:fillRect/>
                      </a:stretch>
                    </p:blipFill>
                    <p:spPr>
                      <a:xfrm>
                        <a:off x="1627187" y="2414603"/>
                        <a:ext cx="1697037" cy="4841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t>Taylor series</a:t>
            </a:r>
            <a:endParaRPr lang="en-CA" dirty="0"/>
          </a:p>
        </p:txBody>
      </p:sp>
      <p:sp>
        <p:nvSpPr>
          <p:cNvPr id="4" name="Footer Placeholder 3"/>
          <p:cNvSpPr>
            <a:spLocks noGrp="1"/>
          </p:cNvSpPr>
          <p:nvPr>
            <p:ph type="ftr" sz="quarter" idx="11"/>
          </p:nvPr>
        </p:nvSpPr>
        <p:spPr/>
        <p:txBody>
          <a:bodyPr/>
          <a:lstStyle/>
          <a:p>
            <a:r>
              <a:rPr lang="en-US"/>
              <a:t>Taylor series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6</a:t>
            </a:fld>
            <a:endParaRPr lang="en-CA"/>
          </a:p>
        </p:txBody>
      </p:sp>
      <p:graphicFrame>
        <p:nvGraphicFramePr>
          <p:cNvPr id="29" name="Object 28">
            <a:extLst>
              <a:ext uri="{FF2B5EF4-FFF2-40B4-BE49-F238E27FC236}">
                <a16:creationId xmlns:a16="http://schemas.microsoft.com/office/drawing/2014/main" id="{2FF8E533-EE22-40FA-A896-90DFA766E438}"/>
              </a:ext>
            </a:extLst>
          </p:cNvPr>
          <p:cNvGraphicFramePr>
            <a:graphicFrameLocks noChangeAspect="1"/>
          </p:cNvGraphicFramePr>
          <p:nvPr/>
        </p:nvGraphicFramePr>
        <p:xfrm>
          <a:off x="3266202" y="2391133"/>
          <a:ext cx="2092325" cy="514350"/>
        </p:xfrm>
        <a:graphic>
          <a:graphicData uri="http://schemas.openxmlformats.org/presentationml/2006/ole">
            <mc:AlternateContent xmlns:mc="http://schemas.openxmlformats.org/markup-compatibility/2006">
              <mc:Choice xmlns:v="urn:schemas-microsoft-com:vml" Requires="v">
                <p:oleObj name="Equation" r:id="rId5" imgW="939600" imgH="228600" progId="Equation.DSMT4">
                  <p:embed/>
                </p:oleObj>
              </mc:Choice>
              <mc:Fallback>
                <p:oleObj name="Equation" r:id="rId5" imgW="939600" imgH="228600" progId="Equation.DSMT4">
                  <p:embed/>
                  <p:pic>
                    <p:nvPicPr>
                      <p:cNvPr id="29" name="Object 28">
                        <a:extLst>
                          <a:ext uri="{FF2B5EF4-FFF2-40B4-BE49-F238E27FC236}">
                            <a16:creationId xmlns:a16="http://schemas.microsoft.com/office/drawing/2014/main" id="{2FF8E533-EE22-40FA-A896-90DFA766E438}"/>
                          </a:ext>
                        </a:extLst>
                      </p:cNvPr>
                      <p:cNvPicPr/>
                      <p:nvPr/>
                    </p:nvPicPr>
                    <p:blipFill>
                      <a:blip r:embed="rId6"/>
                      <a:stretch>
                        <a:fillRect/>
                      </a:stretch>
                    </p:blipFill>
                    <p:spPr>
                      <a:xfrm>
                        <a:off x="3266202" y="2391133"/>
                        <a:ext cx="2092325" cy="514350"/>
                      </a:xfrm>
                      <a:prstGeom prst="rect">
                        <a:avLst/>
                      </a:prstGeom>
                    </p:spPr>
                  </p:pic>
                </p:oleObj>
              </mc:Fallback>
            </mc:AlternateContent>
          </a:graphicData>
        </a:graphic>
      </p:graphicFrame>
      <p:graphicFrame>
        <p:nvGraphicFramePr>
          <p:cNvPr id="30" name="Object 29">
            <a:extLst>
              <a:ext uri="{FF2B5EF4-FFF2-40B4-BE49-F238E27FC236}">
                <a16:creationId xmlns:a16="http://schemas.microsoft.com/office/drawing/2014/main" id="{B7D90599-E081-4163-8299-577AC2B48E01}"/>
              </a:ext>
            </a:extLst>
          </p:cNvPr>
          <p:cNvGraphicFramePr>
            <a:graphicFrameLocks noChangeAspect="1"/>
          </p:cNvGraphicFramePr>
          <p:nvPr/>
        </p:nvGraphicFramePr>
        <p:xfrm>
          <a:off x="5344209" y="2253009"/>
          <a:ext cx="2460625" cy="769938"/>
        </p:xfrm>
        <a:graphic>
          <a:graphicData uri="http://schemas.openxmlformats.org/presentationml/2006/ole">
            <mc:AlternateContent xmlns:mc="http://schemas.openxmlformats.org/markup-compatibility/2006">
              <mc:Choice xmlns:v="urn:schemas-microsoft-com:vml" Requires="v">
                <p:oleObj name="Equation" r:id="rId7" imgW="1104840" imgH="342720" progId="Equation.DSMT4">
                  <p:embed/>
                </p:oleObj>
              </mc:Choice>
              <mc:Fallback>
                <p:oleObj name="Equation" r:id="rId7" imgW="1104840" imgH="342720" progId="Equation.DSMT4">
                  <p:embed/>
                  <p:pic>
                    <p:nvPicPr>
                      <p:cNvPr id="30" name="Object 29">
                        <a:extLst>
                          <a:ext uri="{FF2B5EF4-FFF2-40B4-BE49-F238E27FC236}">
                            <a16:creationId xmlns:a16="http://schemas.microsoft.com/office/drawing/2014/main" id="{B7D90599-E081-4163-8299-577AC2B48E01}"/>
                          </a:ext>
                        </a:extLst>
                      </p:cNvPr>
                      <p:cNvPicPr/>
                      <p:nvPr/>
                    </p:nvPicPr>
                    <p:blipFill>
                      <a:blip r:embed="rId8"/>
                      <a:stretch>
                        <a:fillRect/>
                      </a:stretch>
                    </p:blipFill>
                    <p:spPr>
                      <a:xfrm>
                        <a:off x="5344209" y="2253009"/>
                        <a:ext cx="2460625" cy="769938"/>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595200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534400" cy="4525963"/>
          </a:xfrm>
        </p:spPr>
        <p:txBody>
          <a:bodyPr/>
          <a:lstStyle/>
          <a:p>
            <a:r>
              <a:rPr lang="en-US" dirty="0"/>
              <a:t>Thus, our approach will be as follows:</a:t>
            </a:r>
          </a:p>
          <a:p>
            <a:pPr lvl="1"/>
            <a:endParaRPr lang="en-US" dirty="0">
              <a:latin typeface="Times New Roman" panose="02020603050405020304" pitchFamily="18" charset="0"/>
            </a:endParaRPr>
          </a:p>
          <a:p>
            <a:pPr lvl="1"/>
            <a:endParaRPr lang="en-US" dirty="0">
              <a:latin typeface="Times New Roman" panose="02020603050405020304" pitchFamily="18" charset="0"/>
            </a:endParaRPr>
          </a:p>
          <a:p>
            <a:pPr marL="457200" lvl="1" indent="0">
              <a:buNone/>
            </a:pPr>
            <a:endParaRPr lang="en-US" dirty="0">
              <a:latin typeface="Times New Roman" panose="02020603050405020304" pitchFamily="18" charset="0"/>
            </a:endParaRPr>
          </a:p>
        </p:txBody>
      </p:sp>
      <p:graphicFrame>
        <p:nvGraphicFramePr>
          <p:cNvPr id="31" name="Object 30">
            <a:extLst>
              <a:ext uri="{FF2B5EF4-FFF2-40B4-BE49-F238E27FC236}">
                <a16:creationId xmlns:a16="http://schemas.microsoft.com/office/drawing/2014/main" id="{FD82E839-6F99-4580-A8F5-48B89F2A1AFA}"/>
              </a:ext>
            </a:extLst>
          </p:cNvPr>
          <p:cNvGraphicFramePr>
            <a:graphicFrameLocks noChangeAspect="1"/>
          </p:cNvGraphicFramePr>
          <p:nvPr>
            <p:extLst>
              <p:ext uri="{D42A27DB-BD31-4B8C-83A1-F6EECF244321}">
                <p14:modId xmlns:p14="http://schemas.microsoft.com/office/powerpoint/2010/main" val="1590704592"/>
              </p:ext>
            </p:extLst>
          </p:nvPr>
        </p:nvGraphicFramePr>
        <p:xfrm>
          <a:off x="2139156" y="2305269"/>
          <a:ext cx="4865687" cy="769937"/>
        </p:xfrm>
        <a:graphic>
          <a:graphicData uri="http://schemas.openxmlformats.org/presentationml/2006/ole">
            <mc:AlternateContent xmlns:mc="http://schemas.openxmlformats.org/markup-compatibility/2006">
              <mc:Choice xmlns:v="urn:schemas-microsoft-com:vml" Requires="v">
                <p:oleObj name="Equation" r:id="rId3" imgW="2184120" imgH="342720" progId="Equation.DSMT4">
                  <p:embed/>
                </p:oleObj>
              </mc:Choice>
              <mc:Fallback>
                <p:oleObj name="Equation" r:id="rId3" imgW="2184120" imgH="342720" progId="Equation.DSMT4">
                  <p:embed/>
                  <p:pic>
                    <p:nvPicPr>
                      <p:cNvPr id="31" name="Object 30">
                        <a:extLst>
                          <a:ext uri="{FF2B5EF4-FFF2-40B4-BE49-F238E27FC236}">
                            <a16:creationId xmlns:a16="http://schemas.microsoft.com/office/drawing/2014/main" id="{FD82E839-6F99-4580-A8F5-48B89F2A1AFA}"/>
                          </a:ext>
                        </a:extLst>
                      </p:cNvPr>
                      <p:cNvPicPr/>
                      <p:nvPr/>
                    </p:nvPicPr>
                    <p:blipFill>
                      <a:blip r:embed="rId4"/>
                      <a:stretch>
                        <a:fillRect/>
                      </a:stretch>
                    </p:blipFill>
                    <p:spPr>
                      <a:xfrm>
                        <a:off x="2139156" y="2305269"/>
                        <a:ext cx="4865687" cy="76993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t>Taylor series</a:t>
            </a:r>
            <a:endParaRPr lang="en-CA" dirty="0"/>
          </a:p>
        </p:txBody>
      </p:sp>
      <p:sp>
        <p:nvSpPr>
          <p:cNvPr id="4" name="Footer Placeholder 3"/>
          <p:cNvSpPr>
            <a:spLocks noGrp="1"/>
          </p:cNvSpPr>
          <p:nvPr>
            <p:ph type="ftr" sz="quarter" idx="11"/>
          </p:nvPr>
        </p:nvSpPr>
        <p:spPr/>
        <p:txBody>
          <a:bodyPr/>
          <a:lstStyle/>
          <a:p>
            <a:r>
              <a:rPr lang="en-US"/>
              <a:t>Taylor series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7</a:t>
            </a:fld>
            <a:endParaRPr lang="en-CA"/>
          </a:p>
        </p:txBody>
      </p:sp>
      <p:graphicFrame>
        <p:nvGraphicFramePr>
          <p:cNvPr id="12" name="Object 11">
            <a:extLst>
              <a:ext uri="{FF2B5EF4-FFF2-40B4-BE49-F238E27FC236}">
                <a16:creationId xmlns:a16="http://schemas.microsoft.com/office/drawing/2014/main" id="{B0C1F8F8-8EA6-44EC-8250-BB7EC7136FD0}"/>
              </a:ext>
            </a:extLst>
          </p:cNvPr>
          <p:cNvGraphicFramePr>
            <a:graphicFrameLocks noChangeAspect="1"/>
          </p:cNvGraphicFramePr>
          <p:nvPr>
            <p:extLst>
              <p:ext uri="{D42A27DB-BD31-4B8C-83A1-F6EECF244321}">
                <p14:modId xmlns:p14="http://schemas.microsoft.com/office/powerpoint/2010/main" val="1035556146"/>
              </p:ext>
            </p:extLst>
          </p:nvPr>
        </p:nvGraphicFramePr>
        <p:xfrm>
          <a:off x="7061200" y="3097213"/>
          <a:ext cx="1525588" cy="428625"/>
        </p:xfrm>
        <a:graphic>
          <a:graphicData uri="http://schemas.openxmlformats.org/presentationml/2006/ole">
            <mc:AlternateContent xmlns:mc="http://schemas.openxmlformats.org/markup-compatibility/2006">
              <mc:Choice xmlns:v="urn:schemas-microsoft-com:vml" Requires="v">
                <p:oleObj name="Equation" r:id="rId5" imgW="685800" imgH="190440" progId="Equation.DSMT4">
                  <p:embed/>
                </p:oleObj>
              </mc:Choice>
              <mc:Fallback>
                <p:oleObj name="Equation" r:id="rId5" imgW="685800" imgH="190440" progId="Equation.DSMT4">
                  <p:embed/>
                  <p:pic>
                    <p:nvPicPr>
                      <p:cNvPr id="12" name="Object 11">
                        <a:extLst>
                          <a:ext uri="{FF2B5EF4-FFF2-40B4-BE49-F238E27FC236}">
                            <a16:creationId xmlns:a16="http://schemas.microsoft.com/office/drawing/2014/main" id="{B0C1F8F8-8EA6-44EC-8250-BB7EC7136FD0}"/>
                          </a:ext>
                        </a:extLst>
                      </p:cNvPr>
                      <p:cNvPicPr/>
                      <p:nvPr/>
                    </p:nvPicPr>
                    <p:blipFill>
                      <a:blip r:embed="rId6"/>
                      <a:stretch>
                        <a:fillRect/>
                      </a:stretch>
                    </p:blipFill>
                    <p:spPr>
                      <a:xfrm>
                        <a:off x="7061200" y="3097213"/>
                        <a:ext cx="1525588" cy="428625"/>
                      </a:xfrm>
                      <a:prstGeom prst="rect">
                        <a:avLst/>
                      </a:prstGeom>
                    </p:spPr>
                  </p:pic>
                </p:oleObj>
              </mc:Fallback>
            </mc:AlternateContent>
          </a:graphicData>
        </a:graphic>
      </p:graphicFrame>
      <p:sp>
        <p:nvSpPr>
          <p:cNvPr id="13" name="Freeform: Shape 12">
            <a:extLst>
              <a:ext uri="{FF2B5EF4-FFF2-40B4-BE49-F238E27FC236}">
                <a16:creationId xmlns:a16="http://schemas.microsoft.com/office/drawing/2014/main" id="{9DCDD0A2-71CF-4D36-819A-1F25D86C62CF}"/>
              </a:ext>
            </a:extLst>
          </p:cNvPr>
          <p:cNvSpPr/>
          <p:nvPr/>
        </p:nvSpPr>
        <p:spPr>
          <a:xfrm>
            <a:off x="2104373" y="3419605"/>
            <a:ext cx="4471791" cy="1803748"/>
          </a:xfrm>
          <a:custGeom>
            <a:avLst/>
            <a:gdLst>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767047"/>
              <a:gd name="connsiteX1" fmla="*/ 2617939 w 4434213"/>
              <a:gd name="connsiteY1" fmla="*/ 1265128 h 1767047"/>
              <a:gd name="connsiteX2" fmla="*/ 4434213 w 4434213"/>
              <a:gd name="connsiteY2" fmla="*/ 0 h 1767047"/>
              <a:gd name="connsiteX3" fmla="*/ 4434213 w 4434213"/>
              <a:gd name="connsiteY3" fmla="*/ 0 h 1767047"/>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640909"/>
              <a:gd name="connsiteX1" fmla="*/ 2592887 w 4434213"/>
              <a:gd name="connsiteY1" fmla="*/ 1089763 h 1640909"/>
              <a:gd name="connsiteX2" fmla="*/ 4434213 w 4434213"/>
              <a:gd name="connsiteY2" fmla="*/ 0 h 1640909"/>
              <a:gd name="connsiteX3" fmla="*/ 4434213 w 4434213"/>
              <a:gd name="connsiteY3" fmla="*/ 0 h 1640909"/>
              <a:gd name="connsiteX0" fmla="*/ 0 w 4434213"/>
              <a:gd name="connsiteY0" fmla="*/ 1828800 h 1828800"/>
              <a:gd name="connsiteX1" fmla="*/ 2592887 w 4434213"/>
              <a:gd name="connsiteY1" fmla="*/ 1277654 h 1828800"/>
              <a:gd name="connsiteX2" fmla="*/ 4434213 w 4434213"/>
              <a:gd name="connsiteY2" fmla="*/ 187891 h 1828800"/>
              <a:gd name="connsiteX3" fmla="*/ 4296427 w 4434213"/>
              <a:gd name="connsiteY3" fmla="*/ 0 h 1828800"/>
              <a:gd name="connsiteX0" fmla="*/ 0 w 4434213"/>
              <a:gd name="connsiteY0" fmla="*/ 1640909 h 1640909"/>
              <a:gd name="connsiteX1" fmla="*/ 2592887 w 4434213"/>
              <a:gd name="connsiteY1" fmla="*/ 1089763 h 1640909"/>
              <a:gd name="connsiteX2" fmla="*/ 4434213 w 4434213"/>
              <a:gd name="connsiteY2" fmla="*/ 0 h 1640909"/>
              <a:gd name="connsiteX0" fmla="*/ 0 w 4434213"/>
              <a:gd name="connsiteY0" fmla="*/ 1640909 h 1640909"/>
              <a:gd name="connsiteX1" fmla="*/ 2592887 w 4434213"/>
              <a:gd name="connsiteY1" fmla="*/ 1089763 h 1640909"/>
              <a:gd name="connsiteX2" fmla="*/ 4434213 w 4434213"/>
              <a:gd name="connsiteY2" fmla="*/ 0 h 1640909"/>
              <a:gd name="connsiteX0" fmla="*/ 0 w 4471791"/>
              <a:gd name="connsiteY0" fmla="*/ 1803748 h 1803748"/>
              <a:gd name="connsiteX1" fmla="*/ 2592887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Lst>
            <a:ahLst/>
            <a:cxnLst>
              <a:cxn ang="0">
                <a:pos x="connsiteX0" y="connsiteY0"/>
              </a:cxn>
              <a:cxn ang="0">
                <a:pos x="connsiteX1" y="connsiteY1"/>
              </a:cxn>
              <a:cxn ang="0">
                <a:pos x="connsiteX2" y="connsiteY2"/>
              </a:cxn>
            </a:cxnLst>
            <a:rect l="l" t="t" r="r" b="b"/>
            <a:pathLst>
              <a:path w="4471791" h="1803748">
                <a:moveTo>
                  <a:pt x="0" y="1803748"/>
                </a:moveTo>
                <a:cubicBezTo>
                  <a:pt x="895611" y="1727548"/>
                  <a:pt x="1672224" y="1640909"/>
                  <a:pt x="2555309" y="1252602"/>
                </a:cubicBezTo>
                <a:cubicBezTo>
                  <a:pt x="3438394" y="864295"/>
                  <a:pt x="4471791" y="0"/>
                  <a:pt x="4471791"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360B5C5C-7853-4C2E-BE9F-38E9A1F677EE}"/>
              </a:ext>
            </a:extLst>
          </p:cNvPr>
          <p:cNvSpPr/>
          <p:nvPr/>
        </p:nvSpPr>
        <p:spPr>
          <a:xfrm>
            <a:off x="4320754" y="475124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AAD66F93-28FB-4304-9745-2F1953DDC82B}"/>
              </a:ext>
            </a:extLst>
          </p:cNvPr>
          <p:cNvCxnSpPr>
            <a:cxnSpLocks/>
          </p:cNvCxnSpPr>
          <p:nvPr/>
        </p:nvCxnSpPr>
        <p:spPr>
          <a:xfrm>
            <a:off x="4366474" y="5592524"/>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07D66ED-B5F7-4CE7-8DAE-5D2B68688B77}"/>
              </a:ext>
            </a:extLst>
          </p:cNvPr>
          <p:cNvSpPr txBox="1"/>
          <p:nvPr/>
        </p:nvSpPr>
        <p:spPr>
          <a:xfrm>
            <a:off x="4217234" y="5781770"/>
            <a:ext cx="298480"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endParaRPr lang="en-US" sz="2000" i="1" baseline="-25000" dirty="0">
              <a:solidFill>
                <a:schemeClr val="bg1"/>
              </a:solidFill>
              <a:latin typeface="Times New Roman" panose="02020603050405020304" pitchFamily="18"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5CD4C0D6-7BD2-43E2-8713-C56E4765FB1D}"/>
              </a:ext>
            </a:extLst>
          </p:cNvPr>
          <p:cNvCxnSpPr>
            <a:cxnSpLocks/>
          </p:cNvCxnSpPr>
          <p:nvPr/>
        </p:nvCxnSpPr>
        <p:spPr>
          <a:xfrm>
            <a:off x="5584277" y="5585533"/>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CB81611-EF13-4BA7-AF70-0627F32A3246}"/>
              </a:ext>
            </a:extLst>
          </p:cNvPr>
          <p:cNvSpPr txBox="1"/>
          <p:nvPr/>
        </p:nvSpPr>
        <p:spPr>
          <a:xfrm>
            <a:off x="5220235" y="5774779"/>
            <a:ext cx="728084" cy="400110"/>
          </a:xfrm>
          <a:prstGeom prst="rect">
            <a:avLst/>
          </a:prstGeom>
          <a:noFill/>
        </p:spPr>
        <p:txBody>
          <a:bodyPr wrap="none" rtlCol="0">
            <a:spAutoFit/>
          </a:bodyPr>
          <a:lstStyle/>
          <a:p>
            <a:pPr algn="ctr"/>
            <a:r>
              <a:rPr lang="en-US" sz="2000" i="1" dirty="0">
                <a:solidFill>
                  <a:schemeClr val="bg1"/>
                </a:solidFill>
                <a:latin typeface="Times New Roman" panose="02020603050405020304" pitchFamily="18" charset="0"/>
                <a:cs typeface="Times New Roman" panose="02020603050405020304" pitchFamily="18" charset="0"/>
              </a:rPr>
              <a:t>x + h</a:t>
            </a:r>
          </a:p>
        </p:txBody>
      </p:sp>
      <p:sp>
        <p:nvSpPr>
          <p:cNvPr id="19" name="Oval 18">
            <a:extLst>
              <a:ext uri="{FF2B5EF4-FFF2-40B4-BE49-F238E27FC236}">
                <a16:creationId xmlns:a16="http://schemas.microsoft.com/office/drawing/2014/main" id="{34B17A0B-232D-424C-8E8C-F3E12D6360B3}"/>
              </a:ext>
            </a:extLst>
          </p:cNvPr>
          <p:cNvSpPr/>
          <p:nvPr/>
        </p:nvSpPr>
        <p:spPr>
          <a:xfrm>
            <a:off x="5546946" y="4100531"/>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B25111AD-5D4C-4D5A-8FDF-0C34DC6BE3C2}"/>
              </a:ext>
            </a:extLst>
          </p:cNvPr>
          <p:cNvCxnSpPr>
            <a:cxnSpLocks/>
          </p:cNvCxnSpPr>
          <p:nvPr/>
        </p:nvCxnSpPr>
        <p:spPr>
          <a:xfrm flipH="1">
            <a:off x="2104373" y="5680002"/>
            <a:ext cx="4471792" cy="1549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06B04A0-1F5C-4603-8B3D-814D66A0DE42}"/>
              </a:ext>
            </a:extLst>
          </p:cNvPr>
          <p:cNvCxnSpPr>
            <a:cxnSpLocks/>
          </p:cNvCxnSpPr>
          <p:nvPr/>
        </p:nvCxnSpPr>
        <p:spPr>
          <a:xfrm flipV="1">
            <a:off x="3128756" y="4090680"/>
            <a:ext cx="3003596" cy="119661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22" name="Object 21">
            <a:extLst>
              <a:ext uri="{FF2B5EF4-FFF2-40B4-BE49-F238E27FC236}">
                <a16:creationId xmlns:a16="http://schemas.microsoft.com/office/drawing/2014/main" id="{0EF6B9BA-DC55-44FB-97F3-E74BD8148291}"/>
              </a:ext>
            </a:extLst>
          </p:cNvPr>
          <p:cNvGraphicFramePr>
            <a:graphicFrameLocks noChangeAspect="1"/>
          </p:cNvGraphicFramePr>
          <p:nvPr>
            <p:extLst>
              <p:ext uri="{D42A27DB-BD31-4B8C-83A1-F6EECF244321}">
                <p14:modId xmlns:p14="http://schemas.microsoft.com/office/powerpoint/2010/main" val="2699674246"/>
              </p:ext>
            </p:extLst>
          </p:nvPr>
        </p:nvGraphicFramePr>
        <p:xfrm>
          <a:off x="4678363" y="3602038"/>
          <a:ext cx="1104900" cy="482600"/>
        </p:xfrm>
        <a:graphic>
          <a:graphicData uri="http://schemas.openxmlformats.org/presentationml/2006/ole">
            <mc:AlternateContent xmlns:mc="http://schemas.openxmlformats.org/markup-compatibility/2006">
              <mc:Choice xmlns:v="urn:schemas-microsoft-com:vml" Requires="v">
                <p:oleObj name="Equation" r:id="rId7" imgW="495000" imgH="215640" progId="Equation.DSMT4">
                  <p:embed/>
                </p:oleObj>
              </mc:Choice>
              <mc:Fallback>
                <p:oleObj name="Equation" r:id="rId7" imgW="495000" imgH="215640" progId="Equation.DSMT4">
                  <p:embed/>
                  <p:pic>
                    <p:nvPicPr>
                      <p:cNvPr id="22" name="Object 21">
                        <a:extLst>
                          <a:ext uri="{FF2B5EF4-FFF2-40B4-BE49-F238E27FC236}">
                            <a16:creationId xmlns:a16="http://schemas.microsoft.com/office/drawing/2014/main" id="{0EF6B9BA-DC55-44FB-97F3-E74BD8148291}"/>
                          </a:ext>
                        </a:extLst>
                      </p:cNvPr>
                      <p:cNvPicPr/>
                      <p:nvPr/>
                    </p:nvPicPr>
                    <p:blipFill>
                      <a:blip r:embed="rId8"/>
                      <a:stretch>
                        <a:fillRect/>
                      </a:stretch>
                    </p:blipFill>
                    <p:spPr>
                      <a:xfrm>
                        <a:off x="4678363" y="3602038"/>
                        <a:ext cx="1104900" cy="482600"/>
                      </a:xfrm>
                      <a:prstGeom prst="rect">
                        <a:avLst/>
                      </a:prstGeom>
                    </p:spPr>
                  </p:pic>
                </p:oleObj>
              </mc:Fallback>
            </mc:AlternateContent>
          </a:graphicData>
        </a:graphic>
      </p:graphicFrame>
      <p:sp>
        <p:nvSpPr>
          <p:cNvPr id="23" name="Oval 22">
            <a:extLst>
              <a:ext uri="{FF2B5EF4-FFF2-40B4-BE49-F238E27FC236}">
                <a16:creationId xmlns:a16="http://schemas.microsoft.com/office/drawing/2014/main" id="{AEA6EEE7-7F49-4B91-9F49-C3B91972C0C8}"/>
              </a:ext>
            </a:extLst>
          </p:cNvPr>
          <p:cNvSpPr/>
          <p:nvPr/>
        </p:nvSpPr>
        <p:spPr>
          <a:xfrm>
            <a:off x="5548344" y="4269709"/>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4" name="Object 23">
            <a:extLst>
              <a:ext uri="{FF2B5EF4-FFF2-40B4-BE49-F238E27FC236}">
                <a16:creationId xmlns:a16="http://schemas.microsoft.com/office/drawing/2014/main" id="{F6D8BE00-AEAC-4CE5-A2C7-6167E8F26B43}"/>
              </a:ext>
            </a:extLst>
          </p:cNvPr>
          <p:cNvGraphicFramePr>
            <a:graphicFrameLocks noChangeAspect="1"/>
          </p:cNvGraphicFramePr>
          <p:nvPr>
            <p:extLst>
              <p:ext uri="{D42A27DB-BD31-4B8C-83A1-F6EECF244321}">
                <p14:modId xmlns:p14="http://schemas.microsoft.com/office/powerpoint/2010/main" val="2085966226"/>
              </p:ext>
            </p:extLst>
          </p:nvPr>
        </p:nvGraphicFramePr>
        <p:xfrm>
          <a:off x="3700463" y="4194175"/>
          <a:ext cx="708025" cy="482600"/>
        </p:xfrm>
        <a:graphic>
          <a:graphicData uri="http://schemas.openxmlformats.org/presentationml/2006/ole">
            <mc:AlternateContent xmlns:mc="http://schemas.openxmlformats.org/markup-compatibility/2006">
              <mc:Choice xmlns:v="urn:schemas-microsoft-com:vml" Requires="v">
                <p:oleObj name="Equation" r:id="rId9" imgW="317160" imgH="215640" progId="Equation.DSMT4">
                  <p:embed/>
                </p:oleObj>
              </mc:Choice>
              <mc:Fallback>
                <p:oleObj name="Equation" r:id="rId9" imgW="317160" imgH="215640" progId="Equation.DSMT4">
                  <p:embed/>
                  <p:pic>
                    <p:nvPicPr>
                      <p:cNvPr id="24" name="Object 23">
                        <a:extLst>
                          <a:ext uri="{FF2B5EF4-FFF2-40B4-BE49-F238E27FC236}">
                            <a16:creationId xmlns:a16="http://schemas.microsoft.com/office/drawing/2014/main" id="{F6D8BE00-AEAC-4CE5-A2C7-6167E8F26B43}"/>
                          </a:ext>
                        </a:extLst>
                      </p:cNvPr>
                      <p:cNvPicPr/>
                      <p:nvPr/>
                    </p:nvPicPr>
                    <p:blipFill>
                      <a:blip r:embed="rId10"/>
                      <a:stretch>
                        <a:fillRect/>
                      </a:stretch>
                    </p:blipFill>
                    <p:spPr>
                      <a:xfrm>
                        <a:off x="3700463" y="4194175"/>
                        <a:ext cx="708025" cy="482600"/>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3663355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534400" cy="4525963"/>
          </a:xfrm>
        </p:spPr>
        <p:txBody>
          <a:bodyPr/>
          <a:lstStyle/>
          <a:p>
            <a:r>
              <a:rPr lang="en-US" dirty="0"/>
              <a:t>Thus, we have</a:t>
            </a:r>
          </a:p>
          <a:p>
            <a:pPr lvl="1"/>
            <a:r>
              <a:rPr lang="en-US" dirty="0">
                <a:latin typeface="Times New Roman" panose="02020603050405020304" pitchFamily="18" charset="0"/>
              </a:rPr>
              <a:t>The exact value</a:t>
            </a:r>
          </a:p>
          <a:p>
            <a:pPr lvl="1"/>
            <a:r>
              <a:rPr lang="en-US" dirty="0">
                <a:latin typeface="Times New Roman" panose="02020603050405020304" pitchFamily="18" charset="0"/>
              </a:rPr>
              <a:t>The approximation</a:t>
            </a:r>
          </a:p>
          <a:p>
            <a:pPr lvl="1"/>
            <a:r>
              <a:rPr lang="en-US" dirty="0">
                <a:latin typeface="Times New Roman" panose="02020603050405020304" pitchFamily="18" charset="0"/>
              </a:rPr>
              <a:t>The error</a:t>
            </a:r>
          </a:p>
          <a:p>
            <a:pPr lvl="1"/>
            <a:endParaRPr lang="en-US" dirty="0">
              <a:latin typeface="Times New Roman" panose="02020603050405020304" pitchFamily="18" charset="0"/>
            </a:endParaRPr>
          </a:p>
          <a:p>
            <a:pPr marL="457200" lvl="1" indent="0">
              <a:buNone/>
            </a:pPr>
            <a:endParaRPr lang="en-US" dirty="0">
              <a:latin typeface="Times New Roman" panose="02020603050405020304" pitchFamily="18" charset="0"/>
            </a:endParaRPr>
          </a:p>
        </p:txBody>
      </p:sp>
      <p:graphicFrame>
        <p:nvGraphicFramePr>
          <p:cNvPr id="31" name="Object 30">
            <a:extLst>
              <a:ext uri="{FF2B5EF4-FFF2-40B4-BE49-F238E27FC236}">
                <a16:creationId xmlns:a16="http://schemas.microsoft.com/office/drawing/2014/main" id="{FD82E839-6F99-4580-A8F5-48B89F2A1AFA}"/>
              </a:ext>
            </a:extLst>
          </p:cNvPr>
          <p:cNvGraphicFramePr>
            <a:graphicFrameLocks noChangeAspect="1"/>
          </p:cNvGraphicFramePr>
          <p:nvPr>
            <p:extLst>
              <p:ext uri="{D42A27DB-BD31-4B8C-83A1-F6EECF244321}">
                <p14:modId xmlns:p14="http://schemas.microsoft.com/office/powerpoint/2010/main" val="1808523793"/>
              </p:ext>
            </p:extLst>
          </p:nvPr>
        </p:nvGraphicFramePr>
        <p:xfrm>
          <a:off x="2139156" y="3303560"/>
          <a:ext cx="4865687" cy="769937"/>
        </p:xfrm>
        <a:graphic>
          <a:graphicData uri="http://schemas.openxmlformats.org/presentationml/2006/ole">
            <mc:AlternateContent xmlns:mc="http://schemas.openxmlformats.org/markup-compatibility/2006">
              <mc:Choice xmlns:v="urn:schemas-microsoft-com:vml" Requires="v">
                <p:oleObj name="Equation" r:id="rId3" imgW="2184120" imgH="342720" progId="Equation.DSMT4">
                  <p:embed/>
                </p:oleObj>
              </mc:Choice>
              <mc:Fallback>
                <p:oleObj name="Equation" r:id="rId3" imgW="2184120" imgH="342720" progId="Equation.DSMT4">
                  <p:embed/>
                  <p:pic>
                    <p:nvPicPr>
                      <p:cNvPr id="31" name="Object 30">
                        <a:extLst>
                          <a:ext uri="{FF2B5EF4-FFF2-40B4-BE49-F238E27FC236}">
                            <a16:creationId xmlns:a16="http://schemas.microsoft.com/office/drawing/2014/main" id="{FD82E839-6F99-4580-A8F5-48B89F2A1AFA}"/>
                          </a:ext>
                        </a:extLst>
                      </p:cNvPr>
                      <p:cNvPicPr/>
                      <p:nvPr/>
                    </p:nvPicPr>
                    <p:blipFill>
                      <a:blip r:embed="rId4"/>
                      <a:stretch>
                        <a:fillRect/>
                      </a:stretch>
                    </p:blipFill>
                    <p:spPr>
                      <a:xfrm>
                        <a:off x="2139156" y="3303560"/>
                        <a:ext cx="4865687" cy="76993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t>Taylor series</a:t>
            </a:r>
            <a:endParaRPr lang="en-CA" dirty="0"/>
          </a:p>
        </p:txBody>
      </p:sp>
      <p:sp>
        <p:nvSpPr>
          <p:cNvPr id="4" name="Footer Placeholder 3"/>
          <p:cNvSpPr>
            <a:spLocks noGrp="1"/>
          </p:cNvSpPr>
          <p:nvPr>
            <p:ph type="ftr" sz="quarter" idx="11"/>
          </p:nvPr>
        </p:nvSpPr>
        <p:spPr/>
        <p:txBody>
          <a:bodyPr/>
          <a:lstStyle/>
          <a:p>
            <a:r>
              <a:rPr lang="en-US"/>
              <a:t>Taylor series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8</a:t>
            </a:fld>
            <a:endParaRPr lang="en-CA"/>
          </a:p>
        </p:txBody>
      </p:sp>
      <p:sp>
        <p:nvSpPr>
          <p:cNvPr id="25" name="Oval 24">
            <a:extLst>
              <a:ext uri="{FF2B5EF4-FFF2-40B4-BE49-F238E27FC236}">
                <a16:creationId xmlns:a16="http://schemas.microsoft.com/office/drawing/2014/main" id="{B5A5092D-EE08-4511-9082-B454FE8C7903}"/>
              </a:ext>
            </a:extLst>
          </p:cNvPr>
          <p:cNvSpPr/>
          <p:nvPr/>
        </p:nvSpPr>
        <p:spPr>
          <a:xfrm>
            <a:off x="2130767" y="3356441"/>
            <a:ext cx="1098994" cy="717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442F5D8-91C9-40E4-8F9B-34AF498EC06F}"/>
              </a:ext>
            </a:extLst>
          </p:cNvPr>
          <p:cNvSpPr/>
          <p:nvPr/>
        </p:nvSpPr>
        <p:spPr>
          <a:xfrm>
            <a:off x="3365346" y="3356441"/>
            <a:ext cx="2053942" cy="717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436B437-366C-4844-B313-4538A042A668}"/>
              </a:ext>
            </a:extLst>
          </p:cNvPr>
          <p:cNvSpPr/>
          <p:nvPr/>
        </p:nvSpPr>
        <p:spPr>
          <a:xfrm>
            <a:off x="5427676" y="3204593"/>
            <a:ext cx="1585555" cy="9731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900722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2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26"/>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6" grpId="0" animBg="1"/>
      <p:bldP spid="26" grpId="1"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534400" cy="4525963"/>
          </a:xfrm>
        </p:spPr>
        <p:txBody>
          <a:bodyPr/>
          <a:lstStyle/>
          <a:p>
            <a:r>
              <a:rPr lang="en-US" dirty="0"/>
              <a:t>Note that the Taylor series is not useful if the function is not sufficiently differentiable:</a:t>
            </a:r>
          </a:p>
          <a:p>
            <a:pPr lvl="1"/>
            <a:r>
              <a:rPr lang="en-US" dirty="0">
                <a:latin typeface="Times New Roman" panose="02020603050405020304" pitchFamily="18" charset="0"/>
              </a:rPr>
              <a:t>Flipping a switch in an electrical circuit</a:t>
            </a:r>
          </a:p>
          <a:p>
            <a:pPr lvl="1"/>
            <a:r>
              <a:rPr lang="en-US" dirty="0">
                <a:latin typeface="Times New Roman" panose="02020603050405020304" pitchFamily="18" charset="0"/>
              </a:rPr>
              <a:t>An object in motion striking another</a:t>
            </a:r>
          </a:p>
          <a:p>
            <a:pPr lvl="1"/>
            <a:endParaRPr lang="en-US" dirty="0">
              <a:latin typeface="Times New Roman" panose="02020603050405020304" pitchFamily="18" charset="0"/>
            </a:endParaRPr>
          </a:p>
          <a:p>
            <a:endParaRPr lang="en-US" dirty="0">
              <a:latin typeface="Times New Roman" panose="02020603050405020304" pitchFamily="18" charset="0"/>
            </a:endParaRPr>
          </a:p>
          <a:p>
            <a:pPr marL="457200" lvl="1" indent="0">
              <a:buNone/>
            </a:pPr>
            <a:endParaRPr lang="en-US" dirty="0">
              <a:latin typeface="Times New Roman" panose="02020603050405020304" pitchFamily="18" charset="0"/>
            </a:endParaRPr>
          </a:p>
        </p:txBody>
      </p:sp>
      <p:sp>
        <p:nvSpPr>
          <p:cNvPr id="2" name="Title 1"/>
          <p:cNvSpPr>
            <a:spLocks noGrp="1"/>
          </p:cNvSpPr>
          <p:nvPr>
            <p:ph type="title"/>
          </p:nvPr>
        </p:nvSpPr>
        <p:spPr/>
        <p:txBody>
          <a:bodyPr/>
          <a:lstStyle/>
          <a:p>
            <a:r>
              <a:rPr lang="en-US" dirty="0"/>
              <a:t>Taylor series</a:t>
            </a:r>
            <a:endParaRPr lang="en-CA" dirty="0"/>
          </a:p>
        </p:txBody>
      </p:sp>
      <p:sp>
        <p:nvSpPr>
          <p:cNvPr id="4" name="Footer Placeholder 3"/>
          <p:cNvSpPr>
            <a:spLocks noGrp="1"/>
          </p:cNvSpPr>
          <p:nvPr>
            <p:ph type="ftr" sz="quarter" idx="11"/>
          </p:nvPr>
        </p:nvSpPr>
        <p:spPr/>
        <p:txBody>
          <a:bodyPr/>
          <a:lstStyle/>
          <a:p>
            <a:r>
              <a:rPr lang="en-US"/>
              <a:t>Taylor series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9</a:t>
            </a:fld>
            <a:endParaRPr lang="en-CA"/>
          </a:p>
        </p:txBody>
      </p:sp>
      <p:sp>
        <p:nvSpPr>
          <p:cNvPr id="13" name="Freeform: Shape 12">
            <a:extLst>
              <a:ext uri="{FF2B5EF4-FFF2-40B4-BE49-F238E27FC236}">
                <a16:creationId xmlns:a16="http://schemas.microsoft.com/office/drawing/2014/main" id="{9DCDD0A2-71CF-4D36-819A-1F25D86C62CF}"/>
              </a:ext>
            </a:extLst>
          </p:cNvPr>
          <p:cNvSpPr/>
          <p:nvPr/>
        </p:nvSpPr>
        <p:spPr>
          <a:xfrm>
            <a:off x="2104374" y="4333029"/>
            <a:ext cx="3239414" cy="873545"/>
          </a:xfrm>
          <a:custGeom>
            <a:avLst/>
            <a:gdLst>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767047"/>
              <a:gd name="connsiteX1" fmla="*/ 2617939 w 4434213"/>
              <a:gd name="connsiteY1" fmla="*/ 1265128 h 1767047"/>
              <a:gd name="connsiteX2" fmla="*/ 4434213 w 4434213"/>
              <a:gd name="connsiteY2" fmla="*/ 0 h 1767047"/>
              <a:gd name="connsiteX3" fmla="*/ 4434213 w 4434213"/>
              <a:gd name="connsiteY3" fmla="*/ 0 h 1767047"/>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640909"/>
              <a:gd name="connsiteX1" fmla="*/ 2592887 w 4434213"/>
              <a:gd name="connsiteY1" fmla="*/ 1089763 h 1640909"/>
              <a:gd name="connsiteX2" fmla="*/ 4434213 w 4434213"/>
              <a:gd name="connsiteY2" fmla="*/ 0 h 1640909"/>
              <a:gd name="connsiteX3" fmla="*/ 4434213 w 4434213"/>
              <a:gd name="connsiteY3" fmla="*/ 0 h 1640909"/>
              <a:gd name="connsiteX0" fmla="*/ 0 w 4434213"/>
              <a:gd name="connsiteY0" fmla="*/ 1828800 h 1828800"/>
              <a:gd name="connsiteX1" fmla="*/ 2592887 w 4434213"/>
              <a:gd name="connsiteY1" fmla="*/ 1277654 h 1828800"/>
              <a:gd name="connsiteX2" fmla="*/ 4434213 w 4434213"/>
              <a:gd name="connsiteY2" fmla="*/ 187891 h 1828800"/>
              <a:gd name="connsiteX3" fmla="*/ 4296427 w 4434213"/>
              <a:gd name="connsiteY3" fmla="*/ 0 h 1828800"/>
              <a:gd name="connsiteX0" fmla="*/ 0 w 4434213"/>
              <a:gd name="connsiteY0" fmla="*/ 1640909 h 1640909"/>
              <a:gd name="connsiteX1" fmla="*/ 2592887 w 4434213"/>
              <a:gd name="connsiteY1" fmla="*/ 1089763 h 1640909"/>
              <a:gd name="connsiteX2" fmla="*/ 4434213 w 4434213"/>
              <a:gd name="connsiteY2" fmla="*/ 0 h 1640909"/>
              <a:gd name="connsiteX0" fmla="*/ 0 w 4434213"/>
              <a:gd name="connsiteY0" fmla="*/ 1640909 h 1640909"/>
              <a:gd name="connsiteX1" fmla="*/ 2592887 w 4434213"/>
              <a:gd name="connsiteY1" fmla="*/ 1089763 h 1640909"/>
              <a:gd name="connsiteX2" fmla="*/ 4434213 w 4434213"/>
              <a:gd name="connsiteY2" fmla="*/ 0 h 1640909"/>
              <a:gd name="connsiteX0" fmla="*/ 0 w 4471791"/>
              <a:gd name="connsiteY0" fmla="*/ 1803748 h 1803748"/>
              <a:gd name="connsiteX1" fmla="*/ 2592887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Lst>
            <a:ahLst/>
            <a:cxnLst>
              <a:cxn ang="0">
                <a:pos x="connsiteX0" y="connsiteY0"/>
              </a:cxn>
              <a:cxn ang="0">
                <a:pos x="connsiteX1" y="connsiteY1"/>
              </a:cxn>
              <a:cxn ang="0">
                <a:pos x="connsiteX2" y="connsiteY2"/>
              </a:cxn>
            </a:cxnLst>
            <a:rect l="l" t="t" r="r" b="b"/>
            <a:pathLst>
              <a:path w="4471791" h="1803748">
                <a:moveTo>
                  <a:pt x="0" y="1803748"/>
                </a:moveTo>
                <a:cubicBezTo>
                  <a:pt x="895611" y="1727548"/>
                  <a:pt x="1672224" y="1640909"/>
                  <a:pt x="2555309" y="1252602"/>
                </a:cubicBezTo>
                <a:cubicBezTo>
                  <a:pt x="3438394" y="864295"/>
                  <a:pt x="4471791" y="0"/>
                  <a:pt x="4471791"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360B5C5C-7853-4C2E-BE9F-38E9A1F677EE}"/>
              </a:ext>
            </a:extLst>
          </p:cNvPr>
          <p:cNvSpPr/>
          <p:nvPr/>
        </p:nvSpPr>
        <p:spPr>
          <a:xfrm>
            <a:off x="4320754" y="475124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AAD66F93-28FB-4304-9745-2F1953DDC82B}"/>
              </a:ext>
            </a:extLst>
          </p:cNvPr>
          <p:cNvCxnSpPr>
            <a:cxnSpLocks/>
          </p:cNvCxnSpPr>
          <p:nvPr/>
        </p:nvCxnSpPr>
        <p:spPr>
          <a:xfrm>
            <a:off x="4366474" y="5592524"/>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07D66ED-B5F7-4CE7-8DAE-5D2B68688B77}"/>
              </a:ext>
            </a:extLst>
          </p:cNvPr>
          <p:cNvSpPr txBox="1"/>
          <p:nvPr/>
        </p:nvSpPr>
        <p:spPr>
          <a:xfrm>
            <a:off x="4217234" y="5781770"/>
            <a:ext cx="298480"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x</a:t>
            </a:r>
            <a:endParaRPr lang="en-US" sz="2000" i="1" baseline="-25000" dirty="0">
              <a:solidFill>
                <a:schemeClr val="bg1"/>
              </a:solidFill>
              <a:latin typeface="Times New Roman" panose="02020603050405020304" pitchFamily="18"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5CD4C0D6-7BD2-43E2-8713-C56E4765FB1D}"/>
              </a:ext>
            </a:extLst>
          </p:cNvPr>
          <p:cNvCxnSpPr>
            <a:cxnSpLocks/>
          </p:cNvCxnSpPr>
          <p:nvPr/>
        </p:nvCxnSpPr>
        <p:spPr>
          <a:xfrm>
            <a:off x="5584277" y="5585533"/>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CB81611-EF13-4BA7-AF70-0627F32A3246}"/>
              </a:ext>
            </a:extLst>
          </p:cNvPr>
          <p:cNvSpPr txBox="1"/>
          <p:nvPr/>
        </p:nvSpPr>
        <p:spPr>
          <a:xfrm>
            <a:off x="5220235" y="5774779"/>
            <a:ext cx="728084" cy="400110"/>
          </a:xfrm>
          <a:prstGeom prst="rect">
            <a:avLst/>
          </a:prstGeom>
          <a:noFill/>
        </p:spPr>
        <p:txBody>
          <a:bodyPr wrap="none" rtlCol="0">
            <a:spAutoFit/>
          </a:bodyPr>
          <a:lstStyle/>
          <a:p>
            <a:pPr algn="ctr"/>
            <a:r>
              <a:rPr lang="en-US" sz="2000" i="1" dirty="0">
                <a:solidFill>
                  <a:schemeClr val="bg1"/>
                </a:solidFill>
                <a:latin typeface="Times New Roman" panose="02020603050405020304" pitchFamily="18" charset="0"/>
                <a:cs typeface="Times New Roman" panose="02020603050405020304" pitchFamily="18" charset="0"/>
              </a:rPr>
              <a:t>x + h</a:t>
            </a:r>
          </a:p>
        </p:txBody>
      </p:sp>
      <p:cxnSp>
        <p:nvCxnSpPr>
          <p:cNvPr id="20" name="Straight Connector 19">
            <a:extLst>
              <a:ext uri="{FF2B5EF4-FFF2-40B4-BE49-F238E27FC236}">
                <a16:creationId xmlns:a16="http://schemas.microsoft.com/office/drawing/2014/main" id="{B25111AD-5D4C-4D5A-8FDF-0C34DC6BE3C2}"/>
              </a:ext>
            </a:extLst>
          </p:cNvPr>
          <p:cNvCxnSpPr>
            <a:cxnSpLocks/>
          </p:cNvCxnSpPr>
          <p:nvPr/>
        </p:nvCxnSpPr>
        <p:spPr>
          <a:xfrm flipH="1">
            <a:off x="2104373" y="5680002"/>
            <a:ext cx="4471792" cy="1549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06B04A0-1F5C-4603-8B3D-814D66A0DE42}"/>
              </a:ext>
            </a:extLst>
          </p:cNvPr>
          <p:cNvCxnSpPr>
            <a:cxnSpLocks/>
          </p:cNvCxnSpPr>
          <p:nvPr/>
        </p:nvCxnSpPr>
        <p:spPr>
          <a:xfrm flipV="1">
            <a:off x="3128756" y="4090680"/>
            <a:ext cx="3003596" cy="119661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22" name="Object 21">
            <a:extLst>
              <a:ext uri="{FF2B5EF4-FFF2-40B4-BE49-F238E27FC236}">
                <a16:creationId xmlns:a16="http://schemas.microsoft.com/office/drawing/2014/main" id="{0EF6B9BA-DC55-44FB-97F3-E74BD8148291}"/>
              </a:ext>
            </a:extLst>
          </p:cNvPr>
          <p:cNvGraphicFramePr>
            <a:graphicFrameLocks noChangeAspect="1"/>
          </p:cNvGraphicFramePr>
          <p:nvPr>
            <p:extLst>
              <p:ext uri="{D42A27DB-BD31-4B8C-83A1-F6EECF244321}">
                <p14:modId xmlns:p14="http://schemas.microsoft.com/office/powerpoint/2010/main" val="3072039971"/>
              </p:ext>
            </p:extLst>
          </p:nvPr>
        </p:nvGraphicFramePr>
        <p:xfrm>
          <a:off x="5395869" y="2719567"/>
          <a:ext cx="1104900" cy="482600"/>
        </p:xfrm>
        <a:graphic>
          <a:graphicData uri="http://schemas.openxmlformats.org/presentationml/2006/ole">
            <mc:AlternateContent xmlns:mc="http://schemas.openxmlformats.org/markup-compatibility/2006">
              <mc:Choice xmlns:v="urn:schemas-microsoft-com:vml" Requires="v">
                <p:oleObj name="Equation" r:id="rId3" imgW="495000" imgH="215640" progId="Equation.DSMT4">
                  <p:embed/>
                </p:oleObj>
              </mc:Choice>
              <mc:Fallback>
                <p:oleObj name="Equation" r:id="rId3" imgW="495000" imgH="215640" progId="Equation.DSMT4">
                  <p:embed/>
                  <p:pic>
                    <p:nvPicPr>
                      <p:cNvPr id="22" name="Object 21">
                        <a:extLst>
                          <a:ext uri="{FF2B5EF4-FFF2-40B4-BE49-F238E27FC236}">
                            <a16:creationId xmlns:a16="http://schemas.microsoft.com/office/drawing/2014/main" id="{0EF6B9BA-DC55-44FB-97F3-E74BD8148291}"/>
                          </a:ext>
                        </a:extLst>
                      </p:cNvPr>
                      <p:cNvPicPr/>
                      <p:nvPr/>
                    </p:nvPicPr>
                    <p:blipFill>
                      <a:blip r:embed="rId4"/>
                      <a:stretch>
                        <a:fillRect/>
                      </a:stretch>
                    </p:blipFill>
                    <p:spPr>
                      <a:xfrm>
                        <a:off x="5395869" y="2719567"/>
                        <a:ext cx="1104900" cy="482600"/>
                      </a:xfrm>
                      <a:prstGeom prst="rect">
                        <a:avLst/>
                      </a:prstGeom>
                    </p:spPr>
                  </p:pic>
                </p:oleObj>
              </mc:Fallback>
            </mc:AlternateContent>
          </a:graphicData>
        </a:graphic>
      </p:graphicFrame>
      <p:sp>
        <p:nvSpPr>
          <p:cNvPr id="23" name="Oval 22">
            <a:extLst>
              <a:ext uri="{FF2B5EF4-FFF2-40B4-BE49-F238E27FC236}">
                <a16:creationId xmlns:a16="http://schemas.microsoft.com/office/drawing/2014/main" id="{AEA6EEE7-7F49-4B91-9F49-C3B91972C0C8}"/>
              </a:ext>
            </a:extLst>
          </p:cNvPr>
          <p:cNvSpPr/>
          <p:nvPr/>
        </p:nvSpPr>
        <p:spPr>
          <a:xfrm>
            <a:off x="5548344" y="4269709"/>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4" name="Object 23">
            <a:extLst>
              <a:ext uri="{FF2B5EF4-FFF2-40B4-BE49-F238E27FC236}">
                <a16:creationId xmlns:a16="http://schemas.microsoft.com/office/drawing/2014/main" id="{F6D8BE00-AEAC-4CE5-A2C7-6167E8F26B43}"/>
              </a:ext>
            </a:extLst>
          </p:cNvPr>
          <p:cNvGraphicFramePr>
            <a:graphicFrameLocks noChangeAspect="1"/>
          </p:cNvGraphicFramePr>
          <p:nvPr/>
        </p:nvGraphicFramePr>
        <p:xfrm>
          <a:off x="3700463" y="4194175"/>
          <a:ext cx="708025" cy="482600"/>
        </p:xfrm>
        <a:graphic>
          <a:graphicData uri="http://schemas.openxmlformats.org/presentationml/2006/ole">
            <mc:AlternateContent xmlns:mc="http://schemas.openxmlformats.org/markup-compatibility/2006">
              <mc:Choice xmlns:v="urn:schemas-microsoft-com:vml" Requires="v">
                <p:oleObj name="Equation" r:id="rId5" imgW="317160" imgH="215640" progId="Equation.DSMT4">
                  <p:embed/>
                </p:oleObj>
              </mc:Choice>
              <mc:Fallback>
                <p:oleObj name="Equation" r:id="rId5" imgW="317160" imgH="215640" progId="Equation.DSMT4">
                  <p:embed/>
                  <p:pic>
                    <p:nvPicPr>
                      <p:cNvPr id="24" name="Object 23">
                        <a:extLst>
                          <a:ext uri="{FF2B5EF4-FFF2-40B4-BE49-F238E27FC236}">
                            <a16:creationId xmlns:a16="http://schemas.microsoft.com/office/drawing/2014/main" id="{F6D8BE00-AEAC-4CE5-A2C7-6167E8F26B43}"/>
                          </a:ext>
                        </a:extLst>
                      </p:cNvPr>
                      <p:cNvPicPr/>
                      <p:nvPr/>
                    </p:nvPicPr>
                    <p:blipFill>
                      <a:blip r:embed="rId6"/>
                      <a:stretch>
                        <a:fillRect/>
                      </a:stretch>
                    </p:blipFill>
                    <p:spPr>
                      <a:xfrm>
                        <a:off x="3700463" y="4194175"/>
                        <a:ext cx="708025" cy="482600"/>
                      </a:xfrm>
                      <a:prstGeom prst="rect">
                        <a:avLst/>
                      </a:prstGeom>
                    </p:spPr>
                  </p:pic>
                </p:oleObj>
              </mc:Fallback>
            </mc:AlternateContent>
          </a:graphicData>
        </a:graphic>
      </p:graphicFrame>
      <p:sp>
        <p:nvSpPr>
          <p:cNvPr id="25" name="Freeform: Shape 24">
            <a:extLst>
              <a:ext uri="{FF2B5EF4-FFF2-40B4-BE49-F238E27FC236}">
                <a16:creationId xmlns:a16="http://schemas.microsoft.com/office/drawing/2014/main" id="{B80751D1-DE94-41FB-8BC0-5B745FE491D5}"/>
              </a:ext>
            </a:extLst>
          </p:cNvPr>
          <p:cNvSpPr/>
          <p:nvPr/>
        </p:nvSpPr>
        <p:spPr>
          <a:xfrm flipV="1">
            <a:off x="5343788" y="3235804"/>
            <a:ext cx="1508329" cy="343529"/>
          </a:xfrm>
          <a:custGeom>
            <a:avLst/>
            <a:gdLst>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530257 w 4434213"/>
              <a:gd name="connsiteY1" fmla="*/ 1215024 h 1640909"/>
              <a:gd name="connsiteX2" fmla="*/ 4434213 w 4434213"/>
              <a:gd name="connsiteY2" fmla="*/ 0 h 1640909"/>
              <a:gd name="connsiteX3" fmla="*/ 4434213 w 4434213"/>
              <a:gd name="connsiteY3" fmla="*/ 0 h 1640909"/>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767047"/>
              <a:gd name="connsiteX1" fmla="*/ 2617939 w 4434213"/>
              <a:gd name="connsiteY1" fmla="*/ 1265128 h 1767047"/>
              <a:gd name="connsiteX2" fmla="*/ 4434213 w 4434213"/>
              <a:gd name="connsiteY2" fmla="*/ 0 h 1767047"/>
              <a:gd name="connsiteX3" fmla="*/ 4434213 w 4434213"/>
              <a:gd name="connsiteY3" fmla="*/ 0 h 1767047"/>
              <a:gd name="connsiteX0" fmla="*/ 0 w 4434213"/>
              <a:gd name="connsiteY0" fmla="*/ 1640909 h 1640909"/>
              <a:gd name="connsiteX1" fmla="*/ 2617939 w 4434213"/>
              <a:gd name="connsiteY1" fmla="*/ 1265128 h 1640909"/>
              <a:gd name="connsiteX2" fmla="*/ 4434213 w 4434213"/>
              <a:gd name="connsiteY2" fmla="*/ 0 h 1640909"/>
              <a:gd name="connsiteX3" fmla="*/ 4434213 w 4434213"/>
              <a:gd name="connsiteY3" fmla="*/ 0 h 1640909"/>
              <a:gd name="connsiteX0" fmla="*/ 0 w 4434213"/>
              <a:gd name="connsiteY0" fmla="*/ 1640909 h 1640909"/>
              <a:gd name="connsiteX1" fmla="*/ 2592887 w 4434213"/>
              <a:gd name="connsiteY1" fmla="*/ 1089763 h 1640909"/>
              <a:gd name="connsiteX2" fmla="*/ 4434213 w 4434213"/>
              <a:gd name="connsiteY2" fmla="*/ 0 h 1640909"/>
              <a:gd name="connsiteX3" fmla="*/ 4434213 w 4434213"/>
              <a:gd name="connsiteY3" fmla="*/ 0 h 1640909"/>
              <a:gd name="connsiteX0" fmla="*/ 0 w 4434213"/>
              <a:gd name="connsiteY0" fmla="*/ 1828800 h 1828800"/>
              <a:gd name="connsiteX1" fmla="*/ 2592887 w 4434213"/>
              <a:gd name="connsiteY1" fmla="*/ 1277654 h 1828800"/>
              <a:gd name="connsiteX2" fmla="*/ 4434213 w 4434213"/>
              <a:gd name="connsiteY2" fmla="*/ 187891 h 1828800"/>
              <a:gd name="connsiteX3" fmla="*/ 4296427 w 4434213"/>
              <a:gd name="connsiteY3" fmla="*/ 0 h 1828800"/>
              <a:gd name="connsiteX0" fmla="*/ 0 w 4434213"/>
              <a:gd name="connsiteY0" fmla="*/ 1640909 h 1640909"/>
              <a:gd name="connsiteX1" fmla="*/ 2592887 w 4434213"/>
              <a:gd name="connsiteY1" fmla="*/ 1089763 h 1640909"/>
              <a:gd name="connsiteX2" fmla="*/ 4434213 w 4434213"/>
              <a:gd name="connsiteY2" fmla="*/ 0 h 1640909"/>
              <a:gd name="connsiteX0" fmla="*/ 0 w 4434213"/>
              <a:gd name="connsiteY0" fmla="*/ 1640909 h 1640909"/>
              <a:gd name="connsiteX1" fmla="*/ 2592887 w 4434213"/>
              <a:gd name="connsiteY1" fmla="*/ 1089763 h 1640909"/>
              <a:gd name="connsiteX2" fmla="*/ 4434213 w 4434213"/>
              <a:gd name="connsiteY2" fmla="*/ 0 h 1640909"/>
              <a:gd name="connsiteX0" fmla="*/ 0 w 4471791"/>
              <a:gd name="connsiteY0" fmla="*/ 1803748 h 1803748"/>
              <a:gd name="connsiteX1" fmla="*/ 2592887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 name="connsiteX0" fmla="*/ 0 w 4471791"/>
              <a:gd name="connsiteY0" fmla="*/ 1803748 h 1803748"/>
              <a:gd name="connsiteX1" fmla="*/ 2555309 w 4471791"/>
              <a:gd name="connsiteY1" fmla="*/ 1252602 h 1803748"/>
              <a:gd name="connsiteX2" fmla="*/ 4471791 w 4471791"/>
              <a:gd name="connsiteY2" fmla="*/ 0 h 1803748"/>
            </a:gdLst>
            <a:ahLst/>
            <a:cxnLst>
              <a:cxn ang="0">
                <a:pos x="connsiteX0" y="connsiteY0"/>
              </a:cxn>
              <a:cxn ang="0">
                <a:pos x="connsiteX1" y="connsiteY1"/>
              </a:cxn>
              <a:cxn ang="0">
                <a:pos x="connsiteX2" y="connsiteY2"/>
              </a:cxn>
            </a:cxnLst>
            <a:rect l="l" t="t" r="r" b="b"/>
            <a:pathLst>
              <a:path w="4471791" h="1803748">
                <a:moveTo>
                  <a:pt x="0" y="1803748"/>
                </a:moveTo>
                <a:cubicBezTo>
                  <a:pt x="895611" y="1727548"/>
                  <a:pt x="1672224" y="1640909"/>
                  <a:pt x="2555309" y="1252602"/>
                </a:cubicBezTo>
                <a:cubicBezTo>
                  <a:pt x="3438394" y="864295"/>
                  <a:pt x="4471791" y="0"/>
                  <a:pt x="4471791"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34B17A0B-232D-424C-8E8C-F3E12D6360B3}"/>
              </a:ext>
            </a:extLst>
          </p:cNvPr>
          <p:cNvSpPr/>
          <p:nvPr/>
        </p:nvSpPr>
        <p:spPr>
          <a:xfrm>
            <a:off x="5546946" y="3202908"/>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33350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p:bldP spid="18" grpId="0"/>
      <p:bldP spid="23" grpId="0" animBg="1"/>
      <p:bldP spid="25" grpId="0" animBg="1"/>
      <p:bldP spid="1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8.3|13|15.7"/>
</p:tagLst>
</file>

<file path=ppt/tags/tag10.xml><?xml version="1.0" encoding="utf-8"?>
<p:tagLst xmlns:a="http://schemas.openxmlformats.org/drawingml/2006/main" xmlns:r="http://schemas.openxmlformats.org/officeDocument/2006/relationships" xmlns:p="http://schemas.openxmlformats.org/presentationml/2006/main">
  <p:tag name="TIMING" val="|14.8|16.3|18.1"/>
</p:tagLst>
</file>

<file path=ppt/tags/tag11.xml><?xml version="1.0" encoding="utf-8"?>
<p:tagLst xmlns:a="http://schemas.openxmlformats.org/drawingml/2006/main" xmlns:r="http://schemas.openxmlformats.org/officeDocument/2006/relationships" xmlns:p="http://schemas.openxmlformats.org/presentationml/2006/main">
  <p:tag name="TIMING" val="|75|35.8|27.7|14|12.4|11.2|4.3|7.2|5.3|4.6|1.5|2.2|2.8|2.8|2.2|2.3|1.8|1.7|1.7|1.3|2.8|0.6|0.4|0.6|0.5|0.6|1.4|0.4|0.4"/>
</p:tagLst>
</file>

<file path=ppt/tags/tag12.xml><?xml version="1.0" encoding="utf-8"?>
<p:tagLst xmlns:a="http://schemas.openxmlformats.org/drawingml/2006/main" xmlns:r="http://schemas.openxmlformats.org/officeDocument/2006/relationships" xmlns:p="http://schemas.openxmlformats.org/presentationml/2006/main">
  <p:tag name="TIMING" val="|13.5|10.3|11.4"/>
</p:tagLst>
</file>

<file path=ppt/tags/tag13.xml><?xml version="1.0" encoding="utf-8"?>
<p:tagLst xmlns:a="http://schemas.openxmlformats.org/drawingml/2006/main" xmlns:r="http://schemas.openxmlformats.org/officeDocument/2006/relationships" xmlns:p="http://schemas.openxmlformats.org/presentationml/2006/main">
  <p:tag name="TIMING" val="|32.9"/>
</p:tagLst>
</file>

<file path=ppt/tags/tag2.xml><?xml version="1.0" encoding="utf-8"?>
<p:tagLst xmlns:a="http://schemas.openxmlformats.org/drawingml/2006/main" xmlns:r="http://schemas.openxmlformats.org/officeDocument/2006/relationships" xmlns:p="http://schemas.openxmlformats.org/presentationml/2006/main">
  <p:tag name="TIMING" val="|8|13.1|13|10.7|19.1"/>
</p:tagLst>
</file>

<file path=ppt/tags/tag3.xml><?xml version="1.0" encoding="utf-8"?>
<p:tagLst xmlns:a="http://schemas.openxmlformats.org/drawingml/2006/main" xmlns:r="http://schemas.openxmlformats.org/officeDocument/2006/relationships" xmlns:p="http://schemas.openxmlformats.org/presentationml/2006/main">
  <p:tag name="TIMING" val="|14.5|23.2"/>
</p:tagLst>
</file>

<file path=ppt/tags/tag4.xml><?xml version="1.0" encoding="utf-8"?>
<p:tagLst xmlns:a="http://schemas.openxmlformats.org/drawingml/2006/main" xmlns:r="http://schemas.openxmlformats.org/officeDocument/2006/relationships" xmlns:p="http://schemas.openxmlformats.org/presentationml/2006/main">
  <p:tag name="TIMING" val="|16.7|9"/>
</p:tagLst>
</file>

<file path=ppt/tags/tag5.xml><?xml version="1.0" encoding="utf-8"?>
<p:tagLst xmlns:a="http://schemas.openxmlformats.org/drawingml/2006/main" xmlns:r="http://schemas.openxmlformats.org/officeDocument/2006/relationships" xmlns:p="http://schemas.openxmlformats.org/presentationml/2006/main">
  <p:tag name="TIMING" val="|1"/>
</p:tagLst>
</file>

<file path=ppt/tags/tag6.xml><?xml version="1.0" encoding="utf-8"?>
<p:tagLst xmlns:a="http://schemas.openxmlformats.org/drawingml/2006/main" xmlns:r="http://schemas.openxmlformats.org/officeDocument/2006/relationships" xmlns:p="http://schemas.openxmlformats.org/presentationml/2006/main">
  <p:tag name="TIMING" val="|5.1|4.1|2.8"/>
</p:tagLst>
</file>

<file path=ppt/tags/tag7.xml><?xml version="1.0" encoding="utf-8"?>
<p:tagLst xmlns:a="http://schemas.openxmlformats.org/drawingml/2006/main" xmlns:r="http://schemas.openxmlformats.org/officeDocument/2006/relationships" xmlns:p="http://schemas.openxmlformats.org/presentationml/2006/main">
  <p:tag name="TIMING" val="|8.7|40.8|5.9"/>
</p:tagLst>
</file>

<file path=ppt/tags/tag8.xml><?xml version="1.0" encoding="utf-8"?>
<p:tagLst xmlns:a="http://schemas.openxmlformats.org/drawingml/2006/main" xmlns:r="http://schemas.openxmlformats.org/officeDocument/2006/relationships" xmlns:p="http://schemas.openxmlformats.org/presentationml/2006/main">
  <p:tag name="TIMING" val="|11.7|10"/>
</p:tagLst>
</file>

<file path=ppt/tags/tag9.xml><?xml version="1.0" encoding="utf-8"?>
<p:tagLst xmlns:a="http://schemas.openxmlformats.org/drawingml/2006/main" xmlns:r="http://schemas.openxmlformats.org/officeDocument/2006/relationships" xmlns:p="http://schemas.openxmlformats.org/presentationml/2006/main">
  <p:tag name="TIMING" val="|15.5|14.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89063</TotalTime>
  <Words>997</Words>
  <Application>Microsoft Office PowerPoint</Application>
  <PresentationFormat>On-screen Show (4:3)</PresentationFormat>
  <Paragraphs>177</Paragraphs>
  <Slides>19</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30" baseType="lpstr">
      <vt:lpstr>Arial</vt:lpstr>
      <vt:lpstr>Bookman Old Style</vt:lpstr>
      <vt:lpstr>Calibri</vt:lpstr>
      <vt:lpstr>Cambria</vt:lpstr>
      <vt:lpstr>Consolas</vt:lpstr>
      <vt:lpstr>Constantia</vt:lpstr>
      <vt:lpstr>Georgia</vt:lpstr>
      <vt:lpstr>Symbol</vt:lpstr>
      <vt:lpstr>Times New Roman</vt:lpstr>
      <vt:lpstr>Office Theme</vt:lpstr>
      <vt:lpstr>Equation</vt:lpstr>
      <vt:lpstr>Taylor series</vt:lpstr>
      <vt:lpstr>Introduction</vt:lpstr>
      <vt:lpstr>The derivative</vt:lpstr>
      <vt:lpstr>Taylor series</vt:lpstr>
      <vt:lpstr>Taylor series</vt:lpstr>
      <vt:lpstr>Taylor series</vt:lpstr>
      <vt:lpstr>Taylor series</vt:lpstr>
      <vt:lpstr>Taylor series</vt:lpstr>
      <vt:lpstr>Taylor series</vt:lpstr>
      <vt:lpstr>Taylor series</vt:lpstr>
      <vt:lpstr>Taylor series</vt:lpstr>
      <vt:lpstr>Big Oh</vt:lpstr>
      <vt:lpstr>Big Oh</vt:lpstr>
      <vt:lpstr>Big Oh</vt:lpstr>
      <vt:lpstr>Summary</vt:lpstr>
      <vt:lpstr>References</vt:lpstr>
      <vt:lpstr>Acknowledgments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Douglas Wilhelm Harder</dc:creator>
  <cp:lastModifiedBy>Douglas Harder</cp:lastModifiedBy>
  <cp:revision>1577</cp:revision>
  <dcterms:created xsi:type="dcterms:W3CDTF">2020-04-30T19:27:29Z</dcterms:created>
  <dcterms:modified xsi:type="dcterms:W3CDTF">2025-01-17T15:43:14Z</dcterms:modified>
</cp:coreProperties>
</file>